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  <p:sldMasterId id="2147483650" r:id="rId2"/>
    <p:sldMasterId id="2147483665" r:id="rId3"/>
    <p:sldMasterId id="2147483667" r:id="rId4"/>
  </p:sldMasterIdLst>
  <p:notesMasterIdLst>
    <p:notesMasterId r:id="rId35"/>
  </p:notesMasterIdLst>
  <p:handoutMasterIdLst>
    <p:handoutMasterId r:id="rId36"/>
  </p:handoutMasterIdLst>
  <p:sldIdLst>
    <p:sldId id="287" r:id="rId5"/>
    <p:sldId id="282" r:id="rId6"/>
    <p:sldId id="330" r:id="rId7"/>
    <p:sldId id="289" r:id="rId8"/>
    <p:sldId id="284" r:id="rId9"/>
    <p:sldId id="291" r:id="rId10"/>
    <p:sldId id="271" r:id="rId11"/>
    <p:sldId id="262" r:id="rId12"/>
    <p:sldId id="272" r:id="rId13"/>
    <p:sldId id="263" r:id="rId14"/>
    <p:sldId id="307" r:id="rId15"/>
    <p:sldId id="309" r:id="rId16"/>
    <p:sldId id="329" r:id="rId17"/>
    <p:sldId id="310" r:id="rId18"/>
    <p:sldId id="322" r:id="rId19"/>
    <p:sldId id="317" r:id="rId20"/>
    <p:sldId id="318" r:id="rId21"/>
    <p:sldId id="323" r:id="rId22"/>
    <p:sldId id="324" r:id="rId23"/>
    <p:sldId id="325" r:id="rId24"/>
    <p:sldId id="326" r:id="rId25"/>
    <p:sldId id="327" r:id="rId26"/>
    <p:sldId id="328" r:id="rId27"/>
    <p:sldId id="315" r:id="rId28"/>
    <p:sldId id="275" r:id="rId29"/>
    <p:sldId id="292" r:id="rId30"/>
    <p:sldId id="293" r:id="rId31"/>
    <p:sldId id="294" r:id="rId32"/>
    <p:sldId id="295" r:id="rId33"/>
    <p:sldId id="264" r:id="rId34"/>
  </p:sldIdLst>
  <p:sldSz cx="12192000" cy="7048500"/>
  <p:notesSz cx="7048500" cy="12192000"/>
  <p:embeddedFontLst>
    <p:embeddedFont>
      <p:font typeface="Malgun Gothic" panose="020B0503020000020004" pitchFamily="34" charset="-127"/>
      <p:regular r:id="rId37"/>
      <p:bold r:id="rId38"/>
    </p:embeddedFont>
    <p:embeddedFont>
      <p:font typeface="Open Sans bold" panose="020B0806030504020204" pitchFamily="34" charset="0"/>
      <p:bold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Open Sans" panose="020B0606030504020204" pitchFamily="34" charset="0"/>
      <p:regular r:id="rId58"/>
      <p:bold r:id="rId59"/>
      <p:italic r:id="rId60"/>
      <p:boldItalic r:id="rId6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360" userDrawn="1">
          <p15:clr>
            <a:srgbClr val="A4A3A4"/>
          </p15:clr>
        </p15:guide>
        <p15:guide id="4" orient="horz" pos="4080" userDrawn="1">
          <p15:clr>
            <a:srgbClr val="A4A3A4"/>
          </p15:clr>
        </p15:guide>
        <p15:guide id="6" orient="horz" pos="428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34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2E47"/>
    <a:srgbClr val="15416F"/>
    <a:srgbClr val="425569"/>
    <a:srgbClr val="C50440"/>
    <a:srgbClr val="4A5C6E"/>
    <a:srgbClr val="FFFFFF"/>
    <a:srgbClr val="8C2841"/>
    <a:srgbClr val="415468"/>
    <a:srgbClr val="FEFEFE"/>
    <a:srgbClr val="8B2A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339" autoAdjust="0"/>
    <p:restoredTop sz="93979" autoAdjust="0"/>
  </p:normalViewPr>
  <p:slideViewPr>
    <p:cSldViewPr snapToGrid="0" snapToObjects="1">
      <p:cViewPr>
        <p:scale>
          <a:sx n="66" d="100"/>
          <a:sy n="66" d="100"/>
        </p:scale>
        <p:origin x="356" y="-4"/>
      </p:cViewPr>
      <p:guideLst>
        <p:guide pos="415"/>
        <p:guide pos="7242"/>
        <p:guide orient="horz" pos="360"/>
        <p:guide orient="horz" pos="4080"/>
        <p:guide orient="horz" pos="428"/>
        <p:guide pos="3840"/>
        <p:guide pos="34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76"/>
    </p:cViewPr>
  </p:sorterViewPr>
  <p:notesViewPr>
    <p:cSldViewPr snapToGrid="0" snapToObjects="1">
      <p:cViewPr varScale="1">
        <p:scale>
          <a:sx n="37" d="100"/>
          <a:sy n="37" d="100"/>
        </p:scale>
        <p:origin x="2900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1.xml"/><Relationship Id="rId61" Type="http://schemas.openxmlformats.org/officeDocument/2006/relationships/font" Target="fonts/font2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435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92563" y="0"/>
            <a:ext cx="305435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6044F-82EA-46F9-B457-E27D97869685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1580813"/>
            <a:ext cx="305435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92563" y="11580813"/>
            <a:ext cx="305435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57BB1-0052-4CC5-88F9-468D59CBD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27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33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E8EC3-2AA0-4478-B5E0-D6D7FF7E8A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403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E8EC3-2AA0-4478-B5E0-D6D7FF7E8A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29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2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ecopsy.ru/" TargetMode="Externa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ecopsy.ru/" TargetMode="External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 userDrawn="1"/>
        </p:nvSpPr>
        <p:spPr>
          <a:xfrm>
            <a:off x="10591800" y="257935"/>
            <a:ext cx="11163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2E3D4B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2E3D4B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2E3D4B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 userDrawn="1"/>
        </p:nvSpPr>
        <p:spPr>
          <a:xfrm>
            <a:off x="11763755" y="220979"/>
            <a:ext cx="428626" cy="241347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11763755" y="216105"/>
            <a:ext cx="504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3E5264"/>
                </a:solidFill>
                <a:latin typeface="Trebuchet MS"/>
                <a:ea typeface="+mn-ea"/>
                <a:cs typeface="Trebuchet MS"/>
              </a:rPr>
              <a:t>‹#›</a:t>
            </a:fld>
            <a:endParaRPr lang="ru-RU" sz="1000" kern="1200" spc="-5" dirty="0">
              <a:solidFill>
                <a:srgbClr val="3E5264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object 4"/>
          <p:cNvSpPr/>
          <p:nvPr userDrawn="1"/>
        </p:nvSpPr>
        <p:spPr>
          <a:xfrm>
            <a:off x="0" y="0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5" h="300355">
                <a:moveTo>
                  <a:pt x="300228" y="0"/>
                </a:moveTo>
                <a:lnTo>
                  <a:pt x="0" y="0"/>
                </a:lnTo>
                <a:lnTo>
                  <a:pt x="0" y="300227"/>
                </a:lnTo>
                <a:lnTo>
                  <a:pt x="300228" y="300227"/>
                </a:lnTo>
                <a:lnTo>
                  <a:pt x="300228" y="0"/>
                </a:lnTo>
                <a:close/>
              </a:path>
            </a:pathLst>
          </a:custGeom>
          <a:solidFill>
            <a:srgbClr val="AAB9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619"/>
            <a:ext cx="12196800" cy="87630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 слева и 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05296CC-177E-4280-BBE0-D065146635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6096000" cy="7048501"/>
          </a:xfrm>
          <a:custGeom>
            <a:avLst/>
            <a:gdLst>
              <a:gd name="connsiteX0" fmla="*/ 0 w 4619625"/>
              <a:gd name="connsiteY0" fmla="*/ 0 h 6858001"/>
              <a:gd name="connsiteX1" fmla="*/ 4619625 w 4619625"/>
              <a:gd name="connsiteY1" fmla="*/ 0 h 6858001"/>
              <a:gd name="connsiteX2" fmla="*/ 4619625 w 4619625"/>
              <a:gd name="connsiteY2" fmla="*/ 6858001 h 6858001"/>
              <a:gd name="connsiteX3" fmla="*/ 0 w 461962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9625" h="6858001">
                <a:moveTo>
                  <a:pt x="0" y="0"/>
                </a:moveTo>
                <a:lnTo>
                  <a:pt x="4619625" y="0"/>
                </a:lnTo>
                <a:lnTo>
                  <a:pt x="4619625" y="6858001"/>
                </a:lnTo>
                <a:lnTo>
                  <a:pt x="0" y="6858001"/>
                </a:lnTo>
                <a:close/>
              </a:path>
            </a:pathLst>
          </a:custGeom>
          <a:pattFill prst="lgCheck">
            <a:fgClr>
              <a:schemeClr val="bg1">
                <a:lumMod val="95000"/>
              </a:schemeClr>
            </a:fgClr>
            <a:bgClr>
              <a:schemeClr val="bg2"/>
            </a:bgClr>
          </a:pattFill>
        </p:spPr>
        <p:txBody>
          <a:bodyPr wrap="square" anchor="ctr">
            <a:noAutofit/>
          </a:bodyPr>
          <a:lstStyle>
            <a:lvl1pPr>
              <a:defRPr lang="ru-RU" sz="973"/>
            </a:lvl1pPr>
          </a:lstStyle>
          <a:p>
            <a:pPr marL="0" lvl="0" indent="0" algn="ctr">
              <a:buFontTx/>
              <a:buNone/>
            </a:pPr>
            <a:r>
              <a:rPr lang="ru-RU"/>
              <a:t>Вставка рисунка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5808B8-22B3-4E6C-88A1-26C46F8222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542206" y="6641470"/>
            <a:ext cx="5008447" cy="1197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19BB58-3EBD-4A28-BCE5-2E004C7CB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294" r="71935"/>
          <a:stretch/>
        </p:blipFill>
        <p:spPr>
          <a:xfrm>
            <a:off x="8770253" y="0"/>
            <a:ext cx="3421746" cy="569007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8FD106A-91BC-4591-9883-121A948F7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8008" y="489914"/>
            <a:ext cx="3556326" cy="77295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584"/>
              </a:spcAft>
              <a:defRPr sz="2043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1930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204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D106A-91BC-4591-9883-121A948F7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object 2"/>
          <p:cNvSpPr txBox="1"/>
          <p:nvPr userDrawn="1"/>
        </p:nvSpPr>
        <p:spPr>
          <a:xfrm>
            <a:off x="10591800" y="265101"/>
            <a:ext cx="1116330" cy="151349"/>
          </a:xfrm>
          <a:prstGeom prst="rect">
            <a:avLst/>
          </a:prstGeom>
        </p:spPr>
        <p:txBody>
          <a:bodyPr vert="horz" wrap="square" lIns="0" tIns="12357" rIns="0" bIns="0" rtlCol="0">
            <a:spAutoFit/>
          </a:bodyPr>
          <a:lstStyle/>
          <a:p>
            <a:pPr marL="12357">
              <a:lnSpc>
                <a:spcPct val="100000"/>
              </a:lnSpc>
              <a:spcBef>
                <a:spcPts val="97"/>
              </a:spcBef>
            </a:pPr>
            <a:r>
              <a:rPr sz="876" b="1" spc="-5" dirty="0">
                <a:solidFill>
                  <a:srgbClr val="2E3D4B"/>
                </a:solidFill>
                <a:latin typeface="Trebuchet MS"/>
                <a:cs typeface="Trebuchet MS"/>
              </a:rPr>
              <a:t>ЭКОПСИ</a:t>
            </a:r>
            <a:r>
              <a:rPr sz="876" b="1" spc="-39" dirty="0">
                <a:solidFill>
                  <a:srgbClr val="2E3D4B"/>
                </a:solidFill>
                <a:latin typeface="Trebuchet MS"/>
                <a:cs typeface="Trebuchet MS"/>
              </a:rPr>
              <a:t> </a:t>
            </a:r>
            <a:r>
              <a:rPr sz="876" spc="-5" dirty="0">
                <a:solidFill>
                  <a:srgbClr val="2E3D4B"/>
                </a:solidFill>
                <a:latin typeface="Trebuchet MS"/>
                <a:cs typeface="Trebuchet MS"/>
              </a:rPr>
              <a:t>Консалтинг</a:t>
            </a:r>
            <a:endParaRPr sz="876" dirty="0">
              <a:latin typeface="Trebuchet MS"/>
              <a:cs typeface="Trebuchet MS"/>
            </a:endParaRPr>
          </a:p>
        </p:txBody>
      </p:sp>
      <p:sp>
        <p:nvSpPr>
          <p:cNvPr id="11" name="object 3"/>
          <p:cNvSpPr/>
          <p:nvPr userDrawn="1"/>
        </p:nvSpPr>
        <p:spPr>
          <a:xfrm>
            <a:off x="11763755" y="227119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751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763758" y="222109"/>
            <a:ext cx="504445" cy="248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357" algn="l" defTabSz="889711" rtl="0" eaLnBrk="1" latinLnBrk="0" hangingPunct="1">
              <a:lnSpc>
                <a:spcPct val="100000"/>
              </a:lnSpc>
              <a:spcBef>
                <a:spcPts val="92"/>
              </a:spcBef>
            </a:pPr>
            <a:fld id="{EC77B6A0-8592-469E-B390-5402189F3F8F}" type="slidenum">
              <a:rPr lang="ru-RU" sz="973" kern="1200" spc="-5" smtClean="0">
                <a:solidFill>
                  <a:srgbClr val="3E5264"/>
                </a:solidFill>
                <a:latin typeface="Trebuchet MS"/>
                <a:ea typeface="+mn-ea"/>
                <a:cs typeface="Trebuchet MS"/>
              </a:rPr>
              <a:pPr marL="12357" algn="l" defTabSz="889711" rtl="0" eaLnBrk="1" latinLnBrk="0" hangingPunct="1">
                <a:lnSpc>
                  <a:spcPct val="100000"/>
                </a:lnSpc>
                <a:spcBef>
                  <a:spcPts val="92"/>
                </a:spcBef>
              </a:pPr>
              <a:t>‹#›</a:t>
            </a:fld>
            <a:endParaRPr lang="ru-RU" sz="973" kern="1200" spc="-5" dirty="0">
              <a:solidFill>
                <a:srgbClr val="3E5264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98627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9765" y="542862"/>
            <a:ext cx="8818563" cy="615553"/>
          </a:xfrm>
        </p:spPr>
        <p:txBody>
          <a:bodyPr lIns="0" tIns="0" rIns="0" bIns="0"/>
          <a:lstStyle>
            <a:lvl1pPr>
              <a:defRPr sz="3892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F0132D4-7274-4989-912D-7DCE2A8AC69A}"/>
              </a:ext>
            </a:extLst>
          </p:cNvPr>
          <p:cNvSpPr txBox="1">
            <a:spLocks/>
          </p:cNvSpPr>
          <p:nvPr userDrawn="1"/>
        </p:nvSpPr>
        <p:spPr>
          <a:xfrm>
            <a:off x="10899365" y="207690"/>
            <a:ext cx="621125" cy="15388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0B0AE-0E7D-4D14-86EE-8BEBBF72068F}" type="slidenum">
              <a:rPr lang="ru-RU" sz="973" smtClean="0"/>
              <a:pPr/>
              <a:t>‹#›</a:t>
            </a:fld>
            <a:endParaRPr lang="ru-RU" sz="973" dirty="0"/>
          </a:p>
        </p:txBody>
      </p:sp>
    </p:spTree>
    <p:extLst>
      <p:ext uri="{BB962C8B-B14F-4D97-AF65-F5344CB8AC3E}">
        <p14:creationId xmlns:p14="http://schemas.microsoft.com/office/powerpoint/2010/main" val="300175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35" b="1" i="0">
                <a:solidFill>
                  <a:srgbClr val="15416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13" name="object 2"/>
          <p:cNvSpPr txBox="1"/>
          <p:nvPr userDrawn="1"/>
        </p:nvSpPr>
        <p:spPr>
          <a:xfrm>
            <a:off x="10591800" y="265101"/>
            <a:ext cx="1116330" cy="151349"/>
          </a:xfrm>
          <a:prstGeom prst="rect">
            <a:avLst/>
          </a:prstGeom>
        </p:spPr>
        <p:txBody>
          <a:bodyPr vert="horz" wrap="square" lIns="0" tIns="12357" rIns="0" bIns="0" rtlCol="0">
            <a:spAutoFit/>
          </a:bodyPr>
          <a:lstStyle/>
          <a:p>
            <a:pPr marL="12357">
              <a:lnSpc>
                <a:spcPct val="100000"/>
              </a:lnSpc>
              <a:spcBef>
                <a:spcPts val="97"/>
              </a:spcBef>
            </a:pPr>
            <a:r>
              <a:rPr sz="876" b="1" spc="-5" dirty="0">
                <a:solidFill>
                  <a:srgbClr val="2E3D4B"/>
                </a:solidFill>
                <a:latin typeface="Trebuchet MS"/>
                <a:cs typeface="Trebuchet MS"/>
              </a:rPr>
              <a:t>ЭКОПСИ</a:t>
            </a:r>
            <a:r>
              <a:rPr sz="876" b="1" spc="-39" dirty="0">
                <a:solidFill>
                  <a:srgbClr val="2E3D4B"/>
                </a:solidFill>
                <a:latin typeface="Trebuchet MS"/>
                <a:cs typeface="Trebuchet MS"/>
              </a:rPr>
              <a:t> </a:t>
            </a:r>
            <a:r>
              <a:rPr sz="876" spc="-5" dirty="0">
                <a:solidFill>
                  <a:srgbClr val="2E3D4B"/>
                </a:solidFill>
                <a:latin typeface="Trebuchet MS"/>
                <a:cs typeface="Trebuchet MS"/>
              </a:rPr>
              <a:t>Консалтинг</a:t>
            </a:r>
            <a:endParaRPr sz="876" dirty="0">
              <a:latin typeface="Trebuchet MS"/>
              <a:cs typeface="Trebuchet MS"/>
            </a:endParaRPr>
          </a:p>
        </p:txBody>
      </p:sp>
      <p:sp>
        <p:nvSpPr>
          <p:cNvPr id="16" name="object 3"/>
          <p:cNvSpPr/>
          <p:nvPr userDrawn="1"/>
        </p:nvSpPr>
        <p:spPr>
          <a:xfrm>
            <a:off x="11763755" y="227119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751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763758" y="222109"/>
            <a:ext cx="504445" cy="248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357" algn="l" defTabSz="889711" rtl="0" eaLnBrk="1" latinLnBrk="0" hangingPunct="1">
              <a:lnSpc>
                <a:spcPct val="100000"/>
              </a:lnSpc>
              <a:spcBef>
                <a:spcPts val="92"/>
              </a:spcBef>
            </a:pPr>
            <a:fld id="{EC77B6A0-8592-469E-B390-5402189F3F8F}" type="slidenum">
              <a:rPr lang="ru-RU" sz="973" kern="1200" spc="-5" smtClean="0">
                <a:solidFill>
                  <a:srgbClr val="3E5264"/>
                </a:solidFill>
                <a:latin typeface="Trebuchet MS"/>
                <a:ea typeface="+mn-ea"/>
                <a:cs typeface="Trebuchet MS"/>
              </a:rPr>
              <a:pPr marL="12357" algn="l" defTabSz="889711" rtl="0" eaLnBrk="1" latinLnBrk="0" hangingPunct="1">
                <a:lnSpc>
                  <a:spcPct val="100000"/>
                </a:lnSpc>
                <a:spcBef>
                  <a:spcPts val="92"/>
                </a:spcBef>
              </a:pPr>
              <a:t>‹#›</a:t>
            </a:fld>
            <a:endParaRPr lang="ru-RU" sz="973" kern="1200" spc="-5" dirty="0">
              <a:solidFill>
                <a:srgbClr val="3E5264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3085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D106A-91BC-4591-9883-121A948F7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64" y="489913"/>
            <a:ext cx="9084570" cy="77295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1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473715CA-E70E-4F5A-B650-8566F89D97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000" y="1674019"/>
            <a:ext cx="10917238" cy="457329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kumimoji="0" lang="ru-RU" sz="1200" b="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</a:lstStyle>
          <a:p>
            <a:pPr marL="0" lvl="0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</a:pPr>
            <a:r>
              <a:rPr lang="ru-RU" dirty="0"/>
              <a:t>Образец текста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676815" y="6638266"/>
            <a:ext cx="50444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A6B78E-EED5-4D46-BBE6-F0EBBE81E654}" type="slidenum">
              <a:rPr lang="ru-RU" sz="1200" smtClean="0">
                <a:latin typeface="Trebuchet MS" panose="020B0603020202020204" pitchFamily="34" charset="0"/>
              </a:rPr>
              <a:t>‹#›</a:t>
            </a:fld>
            <a:endParaRPr lang="ru-RU" sz="1200" dirty="0">
              <a:latin typeface="Trebuchet MS" panose="020B0603020202020204" pitchFamily="34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0080446" y="6638266"/>
            <a:ext cx="1632178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latin typeface="Trebuchet MS" panose="020B0603020202020204" pitchFamily="34" charset="0"/>
              </a:rPr>
              <a:t>ЭКОПСИ Консалтинг</a:t>
            </a:r>
            <a:endParaRPr lang="ru-RU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620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D106A-91BC-4591-9883-121A948F7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64" y="489913"/>
            <a:ext cx="9084570" cy="77295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100">
                <a:solidFill>
                  <a:schemeClr val="accent4">
                    <a:lumMod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5808B8-22B3-4E6C-88A1-26C46F8222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9764" y="6587662"/>
            <a:ext cx="8137524" cy="126531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accent3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F0F09-E947-4BEA-1020-4626463DE181}"/>
              </a:ext>
            </a:extLst>
          </p:cNvPr>
          <p:cNvSpPr txBox="1"/>
          <p:nvPr userDrawn="1"/>
        </p:nvSpPr>
        <p:spPr>
          <a:xfrm>
            <a:off x="9383156" y="6524398"/>
            <a:ext cx="2113444" cy="25306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r"/>
            <a:r>
              <a:rPr lang="en-US" sz="1000" b="0" i="0" dirty="0">
                <a:solidFill>
                  <a:schemeClr val="accent5">
                    <a:lumMod val="75000"/>
                  </a:schemeClr>
                </a:solidFill>
                <a:effectLst/>
                <a:latin typeface="Trebuchet MS" panose="020B0603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ECOPSY.RU</a:t>
            </a:r>
            <a:endParaRPr lang="ru-RU" sz="1000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02439DB1-160D-4AD8-8BC2-1EA53A0EC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571845"/>
            <a:ext cx="360040" cy="15816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4750B0AE-0E7D-4D14-86EE-8BEBBF72068F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7">
            <a:extLst>
              <a:ext uri="{FF2B5EF4-FFF2-40B4-BE49-F238E27FC236}">
                <a16:creationId xmlns:a16="http://schemas.microsoft.com/office/drawing/2014/main" id="{40697BBB-94DA-42AB-A4DC-9A92B99FAB70}"/>
              </a:ext>
            </a:extLst>
          </p:cNvPr>
          <p:cNvCxnSpPr>
            <a:cxnSpLocks/>
          </p:cNvCxnSpPr>
          <p:nvPr userDrawn="1"/>
        </p:nvCxnSpPr>
        <p:spPr>
          <a:xfrm>
            <a:off x="11548872" y="6543239"/>
            <a:ext cx="0" cy="21537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2">
            <a:extLst>
              <a:ext uri="{FF2B5EF4-FFF2-40B4-BE49-F238E27FC236}">
                <a16:creationId xmlns:a16="http://schemas.microsoft.com/office/drawing/2014/main" id="{64DB0C81-F93D-4DAB-9B3A-46D490D292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1674019"/>
            <a:ext cx="4740920" cy="457329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kumimoji="0" lang="ru-RU" sz="1200" b="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</a:lstStyle>
          <a:p>
            <a:pPr marL="0" lvl="0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</a:pPr>
            <a:r>
              <a:rPr lang="ru-RU" dirty="0"/>
              <a:t>Образец текста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EEE36D8E-AB43-4213-B3DC-02071858DD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6489" y="1681632"/>
            <a:ext cx="5370511" cy="457329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kumimoji="0" lang="ru-RU" sz="1200" b="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</a:lstStyle>
          <a:p>
            <a:pPr marL="0" lvl="0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</a:pPr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6008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усто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676815" y="6632596"/>
            <a:ext cx="50444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A6B78E-EED5-4D46-BBE6-F0EBBE81E654}" type="slidenum">
              <a:rPr lang="ru-RU" sz="1200" smtClean="0">
                <a:latin typeface="Trebuchet MS" panose="020B0603020202020204" pitchFamily="34" charset="0"/>
              </a:rPr>
              <a:t>‹#›</a:t>
            </a:fld>
            <a:endParaRPr lang="ru-RU" sz="1200" dirty="0"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0080446" y="6643936"/>
            <a:ext cx="1632178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latin typeface="Trebuchet MS" panose="020B0603020202020204" pitchFamily="34" charset="0"/>
              </a:rPr>
              <a:t>ЭКОПСИ Консалтинг</a:t>
            </a:r>
            <a:endParaRPr lang="ru-RU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06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 слева и 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05296CC-177E-4280-BBE0-D065146635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6096000" cy="7048501"/>
          </a:xfrm>
          <a:custGeom>
            <a:avLst/>
            <a:gdLst>
              <a:gd name="connsiteX0" fmla="*/ 0 w 4619625"/>
              <a:gd name="connsiteY0" fmla="*/ 0 h 6858001"/>
              <a:gd name="connsiteX1" fmla="*/ 4619625 w 4619625"/>
              <a:gd name="connsiteY1" fmla="*/ 0 h 6858001"/>
              <a:gd name="connsiteX2" fmla="*/ 4619625 w 4619625"/>
              <a:gd name="connsiteY2" fmla="*/ 6858001 h 6858001"/>
              <a:gd name="connsiteX3" fmla="*/ 0 w 461962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9625" h="6858001">
                <a:moveTo>
                  <a:pt x="0" y="0"/>
                </a:moveTo>
                <a:lnTo>
                  <a:pt x="4619625" y="0"/>
                </a:lnTo>
                <a:lnTo>
                  <a:pt x="4619625" y="6858001"/>
                </a:lnTo>
                <a:lnTo>
                  <a:pt x="0" y="6858001"/>
                </a:lnTo>
                <a:close/>
              </a:path>
            </a:pathLst>
          </a:custGeom>
          <a:pattFill prst="lgCheck">
            <a:fgClr>
              <a:schemeClr val="bg1">
                <a:lumMod val="95000"/>
              </a:schemeClr>
            </a:fgClr>
            <a:bgClr>
              <a:schemeClr val="bg2"/>
            </a:bgClr>
          </a:pattFill>
        </p:spPr>
        <p:txBody>
          <a:bodyPr wrap="square" anchor="ctr">
            <a:noAutofit/>
          </a:bodyPr>
          <a:lstStyle>
            <a:lvl1pPr>
              <a:defRPr lang="ru-RU" sz="1000">
                <a:latin typeface="Trebuchet MS" panose="020B0603020202020204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Вставка рисунка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8FD106A-91BC-4591-9883-121A948F7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8008" y="489913"/>
            <a:ext cx="3556326" cy="77295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100">
                <a:solidFill>
                  <a:schemeClr val="accent4">
                    <a:lumMod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76815" y="6632596"/>
            <a:ext cx="50444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A6B78E-EED5-4D46-BBE6-F0EBBE81E654}" type="slidenum">
              <a:rPr lang="ru-RU" sz="1200" smtClean="0">
                <a:latin typeface="Trebuchet MS" panose="020B0603020202020204" pitchFamily="34" charset="0"/>
              </a:rPr>
              <a:t>‹#›</a:t>
            </a:fld>
            <a:endParaRPr lang="ru-RU" sz="1200" dirty="0">
              <a:latin typeface="Trebuchet MS" panose="020B0603020202020204" pitchFamily="34" charset="0"/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10080446" y="6643936"/>
            <a:ext cx="1632178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latin typeface="Trebuchet MS" panose="020B0603020202020204" pitchFamily="34" charset="0"/>
              </a:rPr>
              <a:t>ЭКОПСИ Консалтинг</a:t>
            </a:r>
            <a:endParaRPr lang="ru-RU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3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75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D106A-91BC-4591-9883-121A948F7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64" y="489914"/>
            <a:ext cx="9084570" cy="77295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584"/>
              </a:spcAft>
              <a:defRPr sz="2043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object 2"/>
          <p:cNvSpPr txBox="1"/>
          <p:nvPr userDrawn="1"/>
        </p:nvSpPr>
        <p:spPr>
          <a:xfrm>
            <a:off x="10591800" y="265101"/>
            <a:ext cx="1116330" cy="151349"/>
          </a:xfrm>
          <a:prstGeom prst="rect">
            <a:avLst/>
          </a:prstGeom>
        </p:spPr>
        <p:txBody>
          <a:bodyPr vert="horz" wrap="square" lIns="0" tIns="12357" rIns="0" bIns="0" rtlCol="0">
            <a:spAutoFit/>
          </a:bodyPr>
          <a:lstStyle/>
          <a:p>
            <a:pPr marL="12357">
              <a:lnSpc>
                <a:spcPct val="100000"/>
              </a:lnSpc>
              <a:spcBef>
                <a:spcPts val="97"/>
              </a:spcBef>
            </a:pPr>
            <a:r>
              <a:rPr sz="876" b="1" spc="-5" dirty="0">
                <a:solidFill>
                  <a:srgbClr val="2E3D4B"/>
                </a:solidFill>
                <a:latin typeface="Trebuchet MS"/>
                <a:cs typeface="Trebuchet MS"/>
              </a:rPr>
              <a:t>ЭКОПСИ</a:t>
            </a:r>
            <a:r>
              <a:rPr sz="876" b="1" spc="-39" dirty="0">
                <a:solidFill>
                  <a:srgbClr val="2E3D4B"/>
                </a:solidFill>
                <a:latin typeface="Trebuchet MS"/>
                <a:cs typeface="Trebuchet MS"/>
              </a:rPr>
              <a:t> </a:t>
            </a:r>
            <a:r>
              <a:rPr sz="876" spc="-5" dirty="0">
                <a:solidFill>
                  <a:srgbClr val="2E3D4B"/>
                </a:solidFill>
                <a:latin typeface="Trebuchet MS"/>
                <a:cs typeface="Trebuchet MS"/>
              </a:rPr>
              <a:t>Консалтинг</a:t>
            </a:r>
            <a:endParaRPr sz="876" dirty="0">
              <a:latin typeface="Trebuchet MS"/>
              <a:cs typeface="Trebuchet MS"/>
            </a:endParaRPr>
          </a:p>
        </p:txBody>
      </p:sp>
      <p:sp>
        <p:nvSpPr>
          <p:cNvPr id="12" name="object 3"/>
          <p:cNvSpPr/>
          <p:nvPr userDrawn="1"/>
        </p:nvSpPr>
        <p:spPr>
          <a:xfrm>
            <a:off x="11763755" y="227119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751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763758" y="222109"/>
            <a:ext cx="504445" cy="248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357" algn="l" defTabSz="889711" rtl="0" eaLnBrk="1" latinLnBrk="0" hangingPunct="1">
              <a:lnSpc>
                <a:spcPct val="100000"/>
              </a:lnSpc>
              <a:spcBef>
                <a:spcPts val="92"/>
              </a:spcBef>
            </a:pPr>
            <a:fld id="{EC77B6A0-8592-469E-B390-5402189F3F8F}" type="slidenum">
              <a:rPr lang="ru-RU" sz="973" kern="1200" spc="-5" smtClean="0">
                <a:solidFill>
                  <a:srgbClr val="3E5264"/>
                </a:solidFill>
                <a:latin typeface="Trebuchet MS"/>
                <a:ea typeface="+mn-ea"/>
                <a:cs typeface="Trebuchet MS"/>
              </a:rPr>
              <a:pPr marL="12357" algn="l" defTabSz="889711" rtl="0" eaLnBrk="1" latinLnBrk="0" hangingPunct="1">
                <a:lnSpc>
                  <a:spcPct val="100000"/>
                </a:lnSpc>
                <a:spcBef>
                  <a:spcPts val="92"/>
                </a:spcBef>
              </a:pPr>
              <a:t>‹#›</a:t>
            </a:fld>
            <a:endParaRPr lang="ru-RU" sz="973" kern="1200" spc="-5" dirty="0">
              <a:solidFill>
                <a:srgbClr val="3E5264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90137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D106A-91BC-4591-9883-121A948F7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64" y="489914"/>
            <a:ext cx="9084570" cy="77295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584"/>
              </a:spcAft>
              <a:defRPr sz="2043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5808B8-22B3-4E6C-88A1-26C46F8222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9764" y="6591072"/>
            <a:ext cx="8137524" cy="119713"/>
          </a:xfrm>
          <a:prstGeom prst="rect">
            <a:avLst/>
          </a:prstGeom>
        </p:spPr>
        <p:txBody>
          <a:bodyPr anchor="ctr" anchorCtr="0"/>
          <a:lstStyle>
            <a:lvl1pPr>
              <a:defRPr sz="778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F0F09-E947-4BEA-1020-4626463DE181}"/>
              </a:ext>
            </a:extLst>
          </p:cNvPr>
          <p:cNvSpPr txBox="1"/>
          <p:nvPr userDrawn="1"/>
        </p:nvSpPr>
        <p:spPr>
          <a:xfrm>
            <a:off x="9383156" y="6526539"/>
            <a:ext cx="2113444" cy="248778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r"/>
            <a:r>
              <a:rPr lang="en-US" sz="973" b="0" i="0" dirty="0">
                <a:solidFill>
                  <a:schemeClr val="accent5">
                    <a:lumMod val="75000"/>
                  </a:schemeClr>
                </a:solidFill>
                <a:effectLst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ECOPSY.RU</a:t>
            </a:r>
            <a:endParaRPr lang="ru-RU" sz="973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02439DB1-160D-4AD8-8BC2-1EA53A0EC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576066"/>
            <a:ext cx="360040" cy="1497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7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50B0AE-0E7D-4D14-86EE-8BEBBF72068F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7">
            <a:extLst>
              <a:ext uri="{FF2B5EF4-FFF2-40B4-BE49-F238E27FC236}">
                <a16:creationId xmlns:a16="http://schemas.microsoft.com/office/drawing/2014/main" id="{40697BBB-94DA-42AB-A4DC-9A92B99FAB70}"/>
              </a:ext>
            </a:extLst>
          </p:cNvPr>
          <p:cNvCxnSpPr>
            <a:cxnSpLocks/>
          </p:cNvCxnSpPr>
          <p:nvPr userDrawn="1"/>
        </p:nvCxnSpPr>
        <p:spPr>
          <a:xfrm>
            <a:off x="11548872" y="6543239"/>
            <a:ext cx="0" cy="21537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2">
            <a:extLst>
              <a:ext uri="{FF2B5EF4-FFF2-40B4-BE49-F238E27FC236}">
                <a16:creationId xmlns:a16="http://schemas.microsoft.com/office/drawing/2014/main" id="{64DB0C81-F93D-4DAB-9B3A-46D490D292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1674019"/>
            <a:ext cx="4740920" cy="457329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292"/>
              </a:spcBef>
              <a:spcAft>
                <a:spcPts val="292"/>
              </a:spcAft>
              <a:buFontTx/>
              <a:buNone/>
              <a:defRPr kumimoji="0" lang="ru-RU" sz="1168" b="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0" lvl="0">
              <a:spcBef>
                <a:spcPts val="195"/>
              </a:spcBef>
              <a:spcAft>
                <a:spcPts val="195"/>
              </a:spcAft>
              <a:buClr>
                <a:srgbClr val="000000"/>
              </a:buClr>
            </a:pPr>
            <a:r>
              <a:rPr lang="ru-RU" dirty="0"/>
              <a:t>Образец текста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EEE36D8E-AB43-4213-B3DC-02071858DD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6491" y="1681633"/>
            <a:ext cx="5370511" cy="457329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292"/>
              </a:spcBef>
              <a:spcAft>
                <a:spcPts val="292"/>
              </a:spcAft>
              <a:buFontTx/>
              <a:buNone/>
              <a:defRPr kumimoji="0" lang="ru-RU" sz="1168" b="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0" lvl="0">
              <a:spcBef>
                <a:spcPts val="195"/>
              </a:spcBef>
              <a:spcAft>
                <a:spcPts val="195"/>
              </a:spcAft>
              <a:buClr>
                <a:srgbClr val="000000"/>
              </a:buClr>
            </a:pPr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5462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усто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92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7314B-8661-4939-A353-66491E7C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542861"/>
            <a:ext cx="8818563" cy="3795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94DF13-8D7C-4F00-A6DD-586FD6A91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762" y="6671894"/>
            <a:ext cx="10880725" cy="1265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335ED17-254C-4CB5-8A97-0FD1E031702A}"/>
              </a:ext>
            </a:extLst>
          </p:cNvPr>
          <p:cNvSpPr/>
          <p:nvPr/>
        </p:nvSpPr>
        <p:spPr>
          <a:xfrm rot="10800000">
            <a:off x="0" y="1"/>
            <a:ext cx="300038" cy="3088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8F01AF-BD1E-4DF9-AEAD-BCBA78133029}"/>
              </a:ext>
            </a:extLst>
          </p:cNvPr>
          <p:cNvSpPr/>
          <p:nvPr userDrawn="1"/>
        </p:nvSpPr>
        <p:spPr>
          <a:xfrm rot="10800000">
            <a:off x="0" y="1"/>
            <a:ext cx="300038" cy="3088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2616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cap="all" baseline="0">
          <a:solidFill>
            <a:schemeClr val="tx2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529">
          <p15:clr>
            <a:srgbClr val="F26B43"/>
          </p15:clr>
        </p15:guide>
        <p15:guide id="16" pos="7680">
          <p15:clr>
            <a:srgbClr val="F26B43"/>
          </p15:clr>
        </p15:guide>
        <p15:guide id="17" pos="403">
          <p15:clr>
            <a:srgbClr val="F26B43"/>
          </p15:clr>
        </p15:guide>
        <p15:guide id="18" pos="2035">
          <p15:clr>
            <a:srgbClr val="F26B43"/>
          </p15:clr>
        </p15:guide>
        <p15:guide id="19" pos="2150">
          <p15:clr>
            <a:srgbClr val="F26B43"/>
          </p15:clr>
        </p15:guide>
        <p15:guide id="20" pos="3782">
          <p15:clr>
            <a:srgbClr val="F26B43"/>
          </p15:clr>
        </p15:guide>
        <p15:guide id="21" pos="3897">
          <p15:clr>
            <a:srgbClr val="F26B43"/>
          </p15:clr>
        </p15:guide>
        <p15:guide id="22" pos="5529">
          <p15:clr>
            <a:srgbClr val="F26B43"/>
          </p15:clr>
        </p15:guide>
        <p15:guide id="23" pos="5644">
          <p15:clr>
            <a:srgbClr val="F26B43"/>
          </p15:clr>
        </p15:guide>
        <p15:guide id="24" pos="7276">
          <p15:clr>
            <a:srgbClr val="F26B43"/>
          </p15:clr>
        </p15:guide>
        <p15:guide id="25" orient="horz">
          <p15:clr>
            <a:srgbClr val="F26B43"/>
          </p15:clr>
        </p15:guide>
        <p15:guide id="26" orient="horz" pos="4320">
          <p15:clr>
            <a:srgbClr val="F26B43"/>
          </p15:clr>
        </p15:guide>
        <p15:guide id="27" orient="horz" pos="572">
          <p15:clr>
            <a:srgbClr val="F26B43"/>
          </p15:clr>
        </p15:guide>
        <p15:guide id="28" orient="horz" pos="40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4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7314B-8661-4939-A353-66491E7C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5" y="542861"/>
            <a:ext cx="8818563" cy="3593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94DF13-8D7C-4F00-A6DD-586FD6A91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764" y="6671895"/>
            <a:ext cx="10880725" cy="11971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778">
                <a:solidFill>
                  <a:schemeClr val="accent3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335ED17-254C-4CB5-8A97-0FD1E031702A}"/>
              </a:ext>
            </a:extLst>
          </p:cNvPr>
          <p:cNvSpPr/>
          <p:nvPr/>
        </p:nvSpPr>
        <p:spPr>
          <a:xfrm rot="10800000">
            <a:off x="0" y="2"/>
            <a:ext cx="300038" cy="3088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1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8F01AF-BD1E-4DF9-AEAD-BCBA78133029}"/>
              </a:ext>
            </a:extLst>
          </p:cNvPr>
          <p:cNvSpPr/>
          <p:nvPr userDrawn="1"/>
        </p:nvSpPr>
        <p:spPr>
          <a:xfrm rot="10800000">
            <a:off x="0" y="2"/>
            <a:ext cx="300038" cy="3088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1"/>
          </a:p>
        </p:txBody>
      </p:sp>
    </p:spTree>
    <p:extLst>
      <p:ext uri="{BB962C8B-B14F-4D97-AF65-F5344CB8AC3E}">
        <p14:creationId xmlns:p14="http://schemas.microsoft.com/office/powerpoint/2010/main" val="412894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hf hdr="0" dt="0"/>
  <p:txStyles>
    <p:titleStyle>
      <a:lvl1pPr algn="l" defTabSz="889711" rtl="0" eaLnBrk="1" latinLnBrk="0" hangingPunct="1">
        <a:lnSpc>
          <a:spcPct val="100000"/>
        </a:lnSpc>
        <a:spcBef>
          <a:spcPct val="0"/>
        </a:spcBef>
        <a:buNone/>
        <a:defRPr sz="2335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2428" indent="-222428" algn="l" defTabSz="889711" rtl="0" eaLnBrk="1" latinLnBrk="0" hangingPunct="1">
        <a:lnSpc>
          <a:spcPct val="90000"/>
        </a:lnSpc>
        <a:spcBef>
          <a:spcPts val="973"/>
        </a:spcBef>
        <a:buFont typeface="Arial" panose="020B0604020202020204" pitchFamily="34" charset="0"/>
        <a:buChar char="•"/>
        <a:defRPr sz="2724" kern="1200">
          <a:solidFill>
            <a:schemeClr val="tx1"/>
          </a:solidFill>
          <a:latin typeface="+mn-lt"/>
          <a:ea typeface="+mn-ea"/>
          <a:cs typeface="+mn-cs"/>
        </a:defRPr>
      </a:lvl1pPr>
      <a:lvl2pPr marL="667283" indent="-222428" algn="l" defTabSz="88971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2pPr>
      <a:lvl3pPr marL="1112139" indent="-222428" algn="l" defTabSz="88971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6" kern="1200">
          <a:solidFill>
            <a:schemeClr val="tx1"/>
          </a:solidFill>
          <a:latin typeface="+mn-lt"/>
          <a:ea typeface="+mn-ea"/>
          <a:cs typeface="+mn-cs"/>
        </a:defRPr>
      </a:lvl3pPr>
      <a:lvl4pPr marL="1556995" indent="-222428" algn="l" defTabSz="88971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1" kern="1200">
          <a:solidFill>
            <a:schemeClr val="tx1"/>
          </a:solidFill>
          <a:latin typeface="+mn-lt"/>
          <a:ea typeface="+mn-ea"/>
          <a:cs typeface="+mn-cs"/>
        </a:defRPr>
      </a:lvl4pPr>
      <a:lvl5pPr marL="2001850" indent="-222428" algn="l" defTabSz="88971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1" kern="1200">
          <a:solidFill>
            <a:schemeClr val="tx1"/>
          </a:solidFill>
          <a:latin typeface="+mn-lt"/>
          <a:ea typeface="+mn-ea"/>
          <a:cs typeface="+mn-cs"/>
        </a:defRPr>
      </a:lvl5pPr>
      <a:lvl6pPr marL="2446706" indent="-222428" algn="l" defTabSz="88971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1" kern="1200">
          <a:solidFill>
            <a:schemeClr val="tx1"/>
          </a:solidFill>
          <a:latin typeface="+mn-lt"/>
          <a:ea typeface="+mn-ea"/>
          <a:cs typeface="+mn-cs"/>
        </a:defRPr>
      </a:lvl6pPr>
      <a:lvl7pPr marL="2891561" indent="-222428" algn="l" defTabSz="88971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1" kern="1200">
          <a:solidFill>
            <a:schemeClr val="tx1"/>
          </a:solidFill>
          <a:latin typeface="+mn-lt"/>
          <a:ea typeface="+mn-ea"/>
          <a:cs typeface="+mn-cs"/>
        </a:defRPr>
      </a:lvl7pPr>
      <a:lvl8pPr marL="3336417" indent="-222428" algn="l" defTabSz="88971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1" kern="1200">
          <a:solidFill>
            <a:schemeClr val="tx1"/>
          </a:solidFill>
          <a:latin typeface="+mn-lt"/>
          <a:ea typeface="+mn-ea"/>
          <a:cs typeface="+mn-cs"/>
        </a:defRPr>
      </a:lvl8pPr>
      <a:lvl9pPr marL="3781273" indent="-222428" algn="l" defTabSz="88971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9711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1pPr>
      <a:lvl2pPr marL="444856" algn="l" defTabSz="889711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2pPr>
      <a:lvl3pPr marL="889711" algn="l" defTabSz="889711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3pPr>
      <a:lvl4pPr marL="1334567" algn="l" defTabSz="889711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4pPr>
      <a:lvl5pPr marL="1779422" algn="l" defTabSz="889711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5pPr>
      <a:lvl6pPr marL="2224278" algn="l" defTabSz="889711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6pPr>
      <a:lvl7pPr marL="2669134" algn="l" defTabSz="889711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7pPr>
      <a:lvl8pPr marL="3113989" algn="l" defTabSz="889711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8pPr>
      <a:lvl9pPr marL="3558845" algn="l" defTabSz="889711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529">
          <p15:clr>
            <a:srgbClr val="F26B43"/>
          </p15:clr>
        </p15:guide>
        <p15:guide id="16" pos="7680">
          <p15:clr>
            <a:srgbClr val="F26B43"/>
          </p15:clr>
        </p15:guide>
        <p15:guide id="17" pos="403">
          <p15:clr>
            <a:srgbClr val="F26B43"/>
          </p15:clr>
        </p15:guide>
        <p15:guide id="18" pos="2035">
          <p15:clr>
            <a:srgbClr val="F26B43"/>
          </p15:clr>
        </p15:guide>
        <p15:guide id="19" pos="2150">
          <p15:clr>
            <a:srgbClr val="F26B43"/>
          </p15:clr>
        </p15:guide>
        <p15:guide id="20" pos="3782">
          <p15:clr>
            <a:srgbClr val="F26B43"/>
          </p15:clr>
        </p15:guide>
        <p15:guide id="21" pos="3897">
          <p15:clr>
            <a:srgbClr val="F26B43"/>
          </p15:clr>
        </p15:guide>
        <p15:guide id="22" pos="5529">
          <p15:clr>
            <a:srgbClr val="F26B43"/>
          </p15:clr>
        </p15:guide>
        <p15:guide id="23" pos="5644">
          <p15:clr>
            <a:srgbClr val="F26B43"/>
          </p15:clr>
        </p15:guide>
        <p15:guide id="24" pos="7276">
          <p15:clr>
            <a:srgbClr val="F26B43"/>
          </p15:clr>
        </p15:guide>
        <p15:guide id="25" orient="horz">
          <p15:clr>
            <a:srgbClr val="F26B43"/>
          </p15:clr>
        </p15:guide>
        <p15:guide id="26" orient="horz" pos="4320">
          <p15:clr>
            <a:srgbClr val="F26B43"/>
          </p15:clr>
        </p15:guide>
        <p15:guide id="27" orient="horz" pos="572">
          <p15:clr>
            <a:srgbClr val="F26B43"/>
          </p15:clr>
        </p15:guide>
        <p15:guide id="28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Mjiw4cDkR8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g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56892" b="71135"/>
          <a:stretch/>
        </p:blipFill>
        <p:spPr>
          <a:xfrm>
            <a:off x="0" y="1"/>
            <a:ext cx="5257800" cy="7048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0799" r="56892" b="71135"/>
          <a:stretch/>
        </p:blipFill>
        <p:spPr>
          <a:xfrm>
            <a:off x="5128590" y="1"/>
            <a:ext cx="7063410" cy="7048500"/>
          </a:xfrm>
          <a:prstGeom prst="rect">
            <a:avLst/>
          </a:prstGeom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786224" y="235262"/>
            <a:ext cx="1949115" cy="8662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4443" y="3161784"/>
            <a:ext cx="618361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РОЛЕВОЙ</a:t>
            </a:r>
            <a:r>
              <a:rPr lang="ru-RU" sz="4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ПОДХОД </a:t>
            </a:r>
            <a:endParaRPr lang="en-US" sz="4800" b="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4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В ОЦЕНКЕ ПЕРСОНАЛА</a:t>
            </a:r>
            <a:endParaRPr lang="en-US" sz="4200" b="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032" t="23821" r="92416" b="22582"/>
          <a:stretch/>
        </p:blipFill>
        <p:spPr>
          <a:xfrm>
            <a:off x="271996" y="154239"/>
            <a:ext cx="798897" cy="866273"/>
          </a:xfrm>
          <a:prstGeom prst="rect">
            <a:avLst/>
          </a:prstGeom>
        </p:spPr>
      </p:pic>
      <p:pic>
        <p:nvPicPr>
          <p:cNvPr id="12" name="Picture 2" descr="https://cdn-ru.bitrix24.ru/b14705198/landing/bea/bea4ea39fcebd177f504660774bc0481/Direktor_po_personalu_1x.p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50" y="373146"/>
            <a:ext cx="2032273" cy="49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4443" y="4948465"/>
            <a:ext cx="4147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ЭТО, ЗАЧЕМ, ПОЧЕМУ И КАК?</a:t>
            </a:r>
          </a:p>
        </p:txBody>
      </p:sp>
    </p:spTree>
    <p:extLst>
      <p:ext uri="{BB962C8B-B14F-4D97-AF65-F5344CB8AC3E}">
        <p14:creationId xmlns:p14="http://schemas.microsoft.com/office/powerpoint/2010/main" val="205809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" y="-22546"/>
            <a:ext cx="6472237" cy="7071046"/>
          </a:xfrm>
          <a:prstGeom prst="rect">
            <a:avLst/>
          </a:prstGeom>
          <a:pattFill prst="lgCheck">
            <a:fgClr>
              <a:sysClr val="window" lastClr="FFFFFF">
                <a:lumMod val="95000"/>
              </a:sysClr>
            </a:fgClr>
            <a:bgClr>
              <a:srgbClr val="E7E6E6"/>
            </a:bgClr>
          </a:pattFill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10AED05F-65EB-4405-53CC-E199A002CDA8}"/>
              </a:ext>
            </a:extLst>
          </p:cNvPr>
          <p:cNvSpPr txBox="1">
            <a:spLocks/>
          </p:cNvSpPr>
          <p:nvPr/>
        </p:nvSpPr>
        <p:spPr>
          <a:xfrm>
            <a:off x="7005838" y="1860646"/>
            <a:ext cx="4114800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5416E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sz="2300" kern="0" dirty="0">
                <a:solidFill>
                  <a:srgbClr val="15416F"/>
                </a:solidFill>
                <a:latin typeface="Akrobat Black" panose="00000A00000000000000" pitchFamily="50" charset="-52"/>
              </a:rPr>
              <a:t>ОЦЕНКА ПО УПРАВЛЕНЧЕСКИМ</a:t>
            </a:r>
          </a:p>
          <a:p>
            <a:r>
              <a:rPr lang="ru-RU" sz="10000" kern="0" dirty="0">
                <a:solidFill>
                  <a:srgbClr val="15416F"/>
                </a:solidFill>
                <a:latin typeface="Akrobat Black" panose="00000A00000000000000" pitchFamily="50" charset="-52"/>
              </a:rPr>
              <a:t>РОЛЯМ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941953" y="4050171"/>
            <a:ext cx="4954871" cy="1574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500" b="1" i="1" dirty="0">
                <a:solidFill>
                  <a:srgbClr val="4A5C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Роль</a:t>
            </a:r>
            <a:r>
              <a:rPr lang="ru-RU" sz="1500" dirty="0">
                <a:solidFill>
                  <a:srgbClr val="4A5C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совокупность связанных между собой задач, относящихся к определённой области или цели </a:t>
            </a:r>
            <a:r>
              <a:rPr lang="ru-RU" sz="1500" dirty="0" smtClean="0">
                <a:solidFill>
                  <a:srgbClr val="4A5C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деятельности</a:t>
            </a:r>
            <a:endParaRPr lang="ru-RU" sz="1500" dirty="0">
              <a:solidFill>
                <a:srgbClr val="4A5C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80000" indent="-180000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ru-RU" sz="1500" dirty="0">
              <a:solidFill>
                <a:srgbClr val="4A5C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80000" indent="-1800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4A5C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Когда руководитель решает эту совокупность задач, преследуя эти </a:t>
            </a:r>
            <a:r>
              <a:rPr lang="ru-RU" sz="1500" dirty="0" smtClean="0">
                <a:solidFill>
                  <a:srgbClr val="4A5C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цели, </a:t>
            </a:r>
            <a:r>
              <a:rPr lang="ru-RU" sz="1500" dirty="0">
                <a:solidFill>
                  <a:srgbClr val="4A5C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он выполняет </a:t>
            </a:r>
            <a:r>
              <a:rPr lang="ru-RU" sz="1500" dirty="0" smtClean="0">
                <a:solidFill>
                  <a:srgbClr val="4A5C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роль</a:t>
            </a:r>
            <a:endParaRPr lang="ru-RU" sz="1500" dirty="0">
              <a:solidFill>
                <a:srgbClr val="4A5C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0057" t="4494" r="52728" b="37360"/>
          <a:stretch/>
        </p:blipFill>
        <p:spPr>
          <a:xfrm>
            <a:off x="6477000" y="0"/>
            <a:ext cx="5708650" cy="8763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9465387" y="216412"/>
            <a:ext cx="2636377" cy="458146"/>
            <a:chOff x="8105998" y="58322"/>
            <a:chExt cx="3904945" cy="67859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7BD4AC-711B-94F9-38CA-7D16EE88F11C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4032" t="23821" r="92416" b="22582"/>
            <a:stretch/>
          </p:blipFill>
          <p:spPr>
            <a:xfrm>
              <a:off x="9582623" y="58322"/>
              <a:ext cx="610370" cy="661846"/>
            </a:xfrm>
            <a:prstGeom prst="rect">
              <a:avLst/>
            </a:prstGeom>
          </p:spPr>
        </p:pic>
        <p:pic>
          <p:nvPicPr>
            <p:cNvPr id="18" name="Picture 2" descr="https://cdn-ru.bitrix24.ru/b14705198/landing/bea/bea4ea39fcebd177f504660774bc0481/Direktor_po_personalu_1x.png"/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439" y="236048"/>
              <a:ext cx="1738504" cy="425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 2">
              <a:extLst>
                <a:ext uri="{FF2B5EF4-FFF2-40B4-BE49-F238E27FC236}">
                  <a16:creationId xmlns:a16="http://schemas.microsoft.com/office/drawing/2014/main" id="{8D83FDD2-ABA7-231F-65FB-1BF2E873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64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105998" y="161111"/>
              <a:ext cx="1295566" cy="575807"/>
            </a:xfrm>
            <a:prstGeom prst="rect">
              <a:avLst/>
            </a:prstGeom>
          </p:spPr>
        </p:pic>
      </p:grpSp>
      <p:sp>
        <p:nvSpPr>
          <p:cNvPr id="10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10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970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46"/>
            <a:ext cx="2654300" cy="7086645"/>
          </a:xfrm>
          <a:prstGeom prst="rect">
            <a:avLst/>
          </a:prstGeom>
          <a:pattFill prst="lgCheck">
            <a:fgClr>
              <a:sysClr val="window" lastClr="FFFFFF">
                <a:lumMod val="95000"/>
              </a:sysClr>
            </a:fgClr>
            <a:bgClr>
              <a:srgbClr val="E7E6E6"/>
            </a:bgClr>
          </a:pattFill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2824514" y="1440523"/>
            <a:ext cx="6400800" cy="533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15416F"/>
                </a:solidFill>
                <a:latin typeface="Trebuchet MS"/>
                <a:cs typeface="Trebuchet MS"/>
              </a:rPr>
              <a:t>ПРЕИМУЩЕСТВА ОЦЕНКИ ПО РОЛЯМ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60373" y="2197418"/>
            <a:ext cx="8677200" cy="376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spcAft>
                <a:spcPts val="2400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A5C6E"/>
                </a:solidFill>
                <a:latin typeface="Open Sans"/>
              </a:rPr>
              <a:t>Оценивает </a:t>
            </a:r>
            <a:r>
              <a:rPr lang="ru-RU" sz="1600" b="1" i="1" dirty="0">
                <a:solidFill>
                  <a:srgbClr val="4A5C6E"/>
                </a:solidFill>
                <a:latin typeface="Open Sans"/>
              </a:rPr>
              <a:t>результат</a:t>
            </a:r>
            <a:r>
              <a:rPr lang="ru-RU" sz="1600" dirty="0">
                <a:solidFill>
                  <a:srgbClr val="4A5C6E"/>
                </a:solidFill>
                <a:latin typeface="Open Sans"/>
              </a:rPr>
              <a:t>: успешность в роли, а не соответствие «идеальному профилю», которому в жизни никто полностью не </a:t>
            </a:r>
            <a:r>
              <a:rPr lang="ru-RU" sz="1600" dirty="0" smtClean="0">
                <a:solidFill>
                  <a:srgbClr val="4A5C6E"/>
                </a:solidFill>
                <a:latin typeface="Open Sans"/>
              </a:rPr>
              <a:t>соответствует</a:t>
            </a:r>
            <a:endParaRPr lang="ru-RU" sz="1600" dirty="0">
              <a:solidFill>
                <a:srgbClr val="4A5C6E"/>
              </a:solidFill>
              <a:latin typeface="Open Sans"/>
            </a:endParaRPr>
          </a:p>
          <a:p>
            <a:pPr marL="182563" indent="-182563">
              <a:lnSpc>
                <a:spcPct val="110000"/>
              </a:lnSpc>
              <a:spcAft>
                <a:spcPts val="2400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A5C6E"/>
                </a:solidFill>
                <a:latin typeface="Open Sans"/>
              </a:rPr>
              <a:t>На понятном бизнесу языке отвечает на вопрос «Насколько успешно сотрудник делает </a:t>
            </a:r>
            <a:r>
              <a:rPr lang="ru-RU" sz="1600" b="1" i="1" dirty="0">
                <a:solidFill>
                  <a:srgbClr val="4A5C6E"/>
                </a:solidFill>
                <a:latin typeface="Open Sans"/>
              </a:rPr>
              <a:t>свою основную работу</a:t>
            </a:r>
            <a:r>
              <a:rPr lang="ru-RU" sz="1600" dirty="0">
                <a:solidFill>
                  <a:srgbClr val="4A5C6E"/>
                </a:solidFill>
                <a:latin typeface="Open Sans"/>
              </a:rPr>
              <a:t>?»</a:t>
            </a:r>
          </a:p>
          <a:p>
            <a:pPr marL="182563" indent="-182563">
              <a:lnSpc>
                <a:spcPct val="110000"/>
              </a:lnSpc>
              <a:spcAft>
                <a:spcPts val="2400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A5C6E"/>
                </a:solidFill>
                <a:latin typeface="Open Sans"/>
              </a:rPr>
              <a:t>Позволяет моделировать </a:t>
            </a:r>
            <a:r>
              <a:rPr lang="ru-RU" sz="1600" b="1" i="1" dirty="0">
                <a:solidFill>
                  <a:srgbClr val="4A5C6E"/>
                </a:solidFill>
                <a:latin typeface="Open Sans"/>
              </a:rPr>
              <a:t>более высокий иерархический контекст </a:t>
            </a:r>
            <a:r>
              <a:rPr lang="ru-RU" sz="1600" dirty="0">
                <a:solidFill>
                  <a:srgbClr val="4A5C6E"/>
                </a:solidFill>
                <a:latin typeface="Open Sans"/>
              </a:rPr>
              <a:t>(в смысле уровня должности) для отбора в кадровый резерв и принятия </a:t>
            </a:r>
            <a:r>
              <a:rPr lang="ru-RU" sz="1600" dirty="0" smtClean="0">
                <a:solidFill>
                  <a:srgbClr val="4A5C6E"/>
                </a:solidFill>
                <a:latin typeface="Open Sans"/>
              </a:rPr>
              <a:t>решений</a:t>
            </a:r>
            <a:endParaRPr lang="ru-RU" sz="1600" dirty="0">
              <a:solidFill>
                <a:srgbClr val="4A5C6E"/>
              </a:solidFill>
              <a:latin typeface="Open Sans"/>
            </a:endParaRPr>
          </a:p>
          <a:p>
            <a:pPr marL="182563" indent="-182563">
              <a:lnSpc>
                <a:spcPct val="110000"/>
              </a:lnSpc>
              <a:spcAft>
                <a:spcPts val="2400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A5C6E"/>
                </a:solidFill>
                <a:latin typeface="Open Sans"/>
              </a:rPr>
              <a:t>Позволяет </a:t>
            </a:r>
            <a:r>
              <a:rPr lang="ru-RU" sz="1600" b="1" i="1" dirty="0">
                <a:solidFill>
                  <a:srgbClr val="4A5C6E"/>
                </a:solidFill>
                <a:latin typeface="Open Sans"/>
              </a:rPr>
              <a:t>развивать то, что мы оцениваем</a:t>
            </a:r>
            <a:r>
              <a:rPr lang="ru-RU" sz="1600" dirty="0">
                <a:solidFill>
                  <a:srgbClr val="4A5C6E"/>
                </a:solidFill>
                <a:latin typeface="Open Sans"/>
              </a:rPr>
              <a:t>: учить исполнять роль - проще и быстрее, чем развивать </a:t>
            </a:r>
            <a:r>
              <a:rPr lang="ru-RU" sz="1600" dirty="0" smtClean="0">
                <a:solidFill>
                  <a:srgbClr val="4A5C6E"/>
                </a:solidFill>
                <a:latin typeface="Open Sans"/>
              </a:rPr>
              <a:t>компетенции</a:t>
            </a:r>
            <a:endParaRPr lang="ru-RU" sz="1600" dirty="0">
              <a:solidFill>
                <a:srgbClr val="4A5C6E"/>
              </a:solidFill>
              <a:latin typeface="Open Sans"/>
            </a:endParaRPr>
          </a:p>
          <a:p>
            <a:pPr marL="182563" indent="-182563">
              <a:lnSpc>
                <a:spcPct val="110000"/>
              </a:lnSpc>
              <a:spcAft>
                <a:spcPts val="2400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A5C6E"/>
                </a:solidFill>
                <a:latin typeface="Open Sans"/>
              </a:rPr>
              <a:t>Делает модель требований </a:t>
            </a:r>
            <a:r>
              <a:rPr lang="ru-RU" sz="1600" b="1" i="1" dirty="0">
                <a:solidFill>
                  <a:srgbClr val="4A5C6E"/>
                </a:solidFill>
                <a:latin typeface="Open Sans"/>
              </a:rPr>
              <a:t>более компактной</a:t>
            </a:r>
            <a:r>
              <a:rPr lang="ru-RU" sz="1600" dirty="0">
                <a:solidFill>
                  <a:srgbClr val="4A5C6E"/>
                </a:solidFill>
                <a:latin typeface="Open Sans"/>
              </a:rPr>
              <a:t>: 5-6 ролей, а не 9-12 </a:t>
            </a:r>
            <a:r>
              <a:rPr lang="ru-RU" sz="1600" dirty="0" smtClean="0">
                <a:solidFill>
                  <a:srgbClr val="4A5C6E"/>
                </a:solidFill>
                <a:latin typeface="Open Sans"/>
              </a:rPr>
              <a:t>компетенций</a:t>
            </a:r>
            <a:endParaRPr lang="ru-RU" sz="1600" dirty="0">
              <a:solidFill>
                <a:srgbClr val="4A5C6E"/>
              </a:solidFill>
              <a:latin typeface="Open San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961066" y="165820"/>
            <a:ext cx="2636377" cy="458146"/>
            <a:chOff x="8105998" y="58322"/>
            <a:chExt cx="3904945" cy="67859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07BD4AC-711B-94F9-38CA-7D16EE88F11C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4032" t="23821" r="92416" b="22582"/>
            <a:stretch/>
          </p:blipFill>
          <p:spPr>
            <a:xfrm>
              <a:off x="9582623" y="58322"/>
              <a:ext cx="610370" cy="661846"/>
            </a:xfrm>
            <a:prstGeom prst="rect">
              <a:avLst/>
            </a:prstGeom>
          </p:spPr>
        </p:pic>
        <p:pic>
          <p:nvPicPr>
            <p:cNvPr id="7" name="Picture 2" descr="https://cdn-ru.bitrix24.ru/b14705198/landing/bea/bea4ea39fcebd177f504660774bc0481/Direktor_po_personalu_1x.png"/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439" y="236048"/>
              <a:ext cx="1738504" cy="425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 2">
              <a:extLst>
                <a:ext uri="{FF2B5EF4-FFF2-40B4-BE49-F238E27FC236}">
                  <a16:creationId xmlns:a16="http://schemas.microsoft.com/office/drawing/2014/main" id="{8D83FDD2-ABA7-231F-65FB-1BF2E873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64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105998" y="161111"/>
              <a:ext cx="1295566" cy="575807"/>
            </a:xfrm>
            <a:prstGeom prst="rect">
              <a:avLst/>
            </a:prstGeom>
          </p:spPr>
        </p:pic>
      </p:grpSp>
      <p:sp>
        <p:nvSpPr>
          <p:cNvPr id="12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13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11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304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56892" b="71135"/>
          <a:stretch/>
        </p:blipFill>
        <p:spPr>
          <a:xfrm>
            <a:off x="0" y="1"/>
            <a:ext cx="5257800" cy="7048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0799" r="56892" b="71135"/>
          <a:stretch/>
        </p:blipFill>
        <p:spPr>
          <a:xfrm>
            <a:off x="5128590" y="1"/>
            <a:ext cx="7063410" cy="7048500"/>
          </a:xfrm>
          <a:prstGeom prst="rect">
            <a:avLst/>
          </a:prstGeom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786224" y="235262"/>
            <a:ext cx="1949115" cy="8662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4443" y="3161784"/>
            <a:ext cx="70280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ru-RU" sz="5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Немного практики</a:t>
            </a:r>
            <a:endParaRPr lang="en-US" sz="50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032" t="23821" r="92416" b="22582"/>
          <a:stretch/>
        </p:blipFill>
        <p:spPr>
          <a:xfrm>
            <a:off x="271996" y="154239"/>
            <a:ext cx="798897" cy="866273"/>
          </a:xfrm>
          <a:prstGeom prst="rect">
            <a:avLst/>
          </a:prstGeom>
        </p:spPr>
      </p:pic>
      <p:pic>
        <p:nvPicPr>
          <p:cNvPr id="12" name="Picture 2" descr="https://cdn-ru.bitrix24.ru/b14705198/landing/bea/bea4ea39fcebd177f504660774bc0481/Direktor_po_personalu_1x.p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50" y="373146"/>
            <a:ext cx="2032273" cy="49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фильм 1">
            <a:hlinkClick r:id="rId2" highlightClick="1"/>
          </p:cNvPr>
          <p:cNvSpPr/>
          <p:nvPr/>
        </p:nvSpPr>
        <p:spPr>
          <a:xfrm>
            <a:off x="2894536" y="2117557"/>
            <a:ext cx="6191712" cy="4138863"/>
          </a:xfrm>
          <a:prstGeom prst="actionButtonMovie">
            <a:avLst/>
          </a:prstGeom>
          <a:solidFill>
            <a:srgbClr val="C5044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8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pic>
        <p:nvPicPr>
          <p:cNvPr id="4108" name="Picture 12" descr="https://mykaleidoscope.ru/x/uploads/posts/2022-10/1666303087_5-mykaleidoscope-ru-p-printsessa-zabava-letuchii-korabl-oboi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3332"/>
          <a:stretch/>
        </p:blipFill>
        <p:spPr bwMode="auto">
          <a:xfrm>
            <a:off x="694796" y="3396587"/>
            <a:ext cx="1294745" cy="7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60029" y="1064024"/>
            <a:ext cx="168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Компетенции</a:t>
            </a:r>
          </a:p>
        </p:txBody>
      </p:sp>
      <p:pic>
        <p:nvPicPr>
          <p:cNvPr id="6" name="Picture 4" descr="https://i.pinimg.com/originals/e0/2b/c9/e02bc9750524c8a20518d77b73308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9145"/>
          <a:stretch/>
        </p:blipFill>
        <p:spPr bwMode="auto">
          <a:xfrm>
            <a:off x="709076" y="2503652"/>
            <a:ext cx="1280466" cy="7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dn.fishki.net/upload/post/201410/04/1311417/2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8481"/>
          <a:stretch/>
        </p:blipFill>
        <p:spPr bwMode="auto">
          <a:xfrm>
            <a:off x="661057" y="6059945"/>
            <a:ext cx="1314078" cy="7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30351" y="929894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Роли/ 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Типовые задачи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4635" y="2688483"/>
            <a:ext cx="15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«Золушка»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24635" y="3660107"/>
            <a:ext cx="22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«Летучий корабль»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09457" y="4522274"/>
            <a:ext cx="1607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«Морозко»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4636" y="6276030"/>
            <a:ext cx="24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«Волшебное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кольцо»</a:t>
            </a:r>
          </a:p>
        </p:txBody>
      </p:sp>
      <p:pic>
        <p:nvPicPr>
          <p:cNvPr id="23" name="Picture 2" descr="https://sun1-16.userapi.com/EGdF3rhDh96Vh_PJyb5fc62fva1U2ncKrImk4A/7ROlyCT9-_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694796" y="4273143"/>
            <a:ext cx="1271678" cy="7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.forfun.com/fetch/90/90d95a5d60f2b37428975c510a43a61b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0" y="1548715"/>
            <a:ext cx="1294745" cy="7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124635" y="1780521"/>
            <a:ext cx="159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«Аладдин»</a:t>
            </a:r>
          </a:p>
        </p:txBody>
      </p:sp>
      <p:pic>
        <p:nvPicPr>
          <p:cNvPr id="1028" name="Picture 4" descr="https://m.media-amazon.com/images/M/MV5BMTk2NTk1Nzc3NF5BMl5BanBnXkFtZTcwNzM0MjIyNw@@._V1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669719" y="5160859"/>
            <a:ext cx="1296755" cy="7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124636" y="5454681"/>
            <a:ext cx="19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«Меч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камне»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4579420" y="1040650"/>
            <a:ext cx="4725211" cy="5810907"/>
            <a:chOff x="4569995" y="1777832"/>
            <a:chExt cx="4725211" cy="5044746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4569995" y="1777832"/>
              <a:ext cx="0" cy="5034734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6986286" y="1787844"/>
              <a:ext cx="0" cy="5034734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9295206" y="1787844"/>
              <a:ext cx="0" cy="5034734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47"/>
          <p:cNvGrpSpPr/>
          <p:nvPr/>
        </p:nvGrpSpPr>
        <p:grpSpPr>
          <a:xfrm>
            <a:off x="618919" y="1486157"/>
            <a:ext cx="10900441" cy="5378100"/>
            <a:chOff x="618919" y="1448057"/>
            <a:chExt cx="10475045" cy="53781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8919" y="237487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18919" y="329284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18919" y="420028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18919" y="508093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18919" y="597030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61350" y="1448057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18919" y="6826157"/>
              <a:ext cx="10475045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/>
        </p:nvSpPr>
        <p:spPr>
          <a:xfrm>
            <a:off x="9543838" y="910230"/>
            <a:ext cx="2020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Барьерометрия /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Другое</a:t>
            </a:r>
            <a:endParaRPr lang="ru-RU" sz="1600" b="1" dirty="0" smtClean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pic>
        <p:nvPicPr>
          <p:cNvPr id="4108" name="Picture 12" descr="https://mykaleidoscope.ru/x/uploads/posts/2022-10/1666303087_5-mykaleidoscope-ru-p-printsessa-zabava-letuchii-korabl-oboi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3332"/>
          <a:stretch/>
        </p:blipFill>
        <p:spPr bwMode="auto">
          <a:xfrm>
            <a:off x="694796" y="3396587"/>
            <a:ext cx="1294745" cy="7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60029" y="1064024"/>
            <a:ext cx="168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Компетенции</a:t>
            </a:r>
          </a:p>
        </p:txBody>
      </p:sp>
      <p:pic>
        <p:nvPicPr>
          <p:cNvPr id="6" name="Picture 4" descr="https://i.pinimg.com/originals/e0/2b/c9/e02bc9750524c8a20518d77b73308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9145"/>
          <a:stretch/>
        </p:blipFill>
        <p:spPr bwMode="auto">
          <a:xfrm>
            <a:off x="709076" y="2503652"/>
            <a:ext cx="1280466" cy="7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dn.fishki.net/upload/post/201410/04/1311417/2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8481"/>
          <a:stretch/>
        </p:blipFill>
        <p:spPr bwMode="auto">
          <a:xfrm>
            <a:off x="661057" y="6059945"/>
            <a:ext cx="1314078" cy="7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30351" y="929894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Роли/ 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Типовые задачи</a:t>
            </a:r>
          </a:p>
        </p:txBody>
      </p:sp>
      <p:pic>
        <p:nvPicPr>
          <p:cNvPr id="23" name="Picture 2" descr="https://sun1-16.userapi.com/EGdF3rhDh96Vh_PJyb5fc62fva1U2ncKrImk4A/7ROlyCT9-_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694796" y="4273143"/>
            <a:ext cx="1271678" cy="7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.forfun.com/fetch/90/90d95a5d60f2b37428975c510a43a61b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0" y="1548715"/>
            <a:ext cx="1294745" cy="7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.media-amazon.com/images/M/MV5BMTk2NTk1Nzc3NF5BMl5BanBnXkFtZTcwNzM0MjIyNw@@._V1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669719" y="5160859"/>
            <a:ext cx="1296755" cy="7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82051" y="1758622"/>
            <a:ext cx="14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Личностные свойства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4579420" y="1040650"/>
            <a:ext cx="4725211" cy="5810907"/>
            <a:chOff x="4569995" y="1777832"/>
            <a:chExt cx="4725211" cy="5044746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4569995" y="1777832"/>
              <a:ext cx="0" cy="5034734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6986286" y="1787844"/>
              <a:ext cx="0" cy="5034734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9295206" y="1787844"/>
              <a:ext cx="0" cy="5034734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47"/>
          <p:cNvGrpSpPr/>
          <p:nvPr/>
        </p:nvGrpSpPr>
        <p:grpSpPr>
          <a:xfrm>
            <a:off x="618919" y="1486157"/>
            <a:ext cx="10900441" cy="5378100"/>
            <a:chOff x="618919" y="1448057"/>
            <a:chExt cx="10475045" cy="53781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8919" y="237487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18919" y="329284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18919" y="420028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18919" y="508093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18919" y="597030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61350" y="1448057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18919" y="6826157"/>
              <a:ext cx="10475045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2124635" y="2688483"/>
            <a:ext cx="15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«Золушка»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24635" y="3660107"/>
            <a:ext cx="22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«Летучий корабль»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09457" y="4522274"/>
            <a:ext cx="1607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«Морозко»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24636" y="6276030"/>
            <a:ext cx="24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«Волшебное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кольцо»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24635" y="1780521"/>
            <a:ext cx="159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«Аладдин»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24636" y="5454681"/>
            <a:ext cx="19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«Меч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камне»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543838" y="910230"/>
            <a:ext cx="2020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Барьерометрия /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Другое</a:t>
            </a:r>
            <a:endParaRPr lang="ru-RU" sz="1600" b="1" dirty="0" smtClean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7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pic>
        <p:nvPicPr>
          <p:cNvPr id="4108" name="Picture 12" descr="https://mykaleidoscope.ru/x/uploads/posts/2022-10/1666303087_5-mykaleidoscope-ru-p-printsessa-zabava-letuchii-korabl-oboi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3332"/>
          <a:stretch/>
        </p:blipFill>
        <p:spPr bwMode="auto">
          <a:xfrm>
            <a:off x="694796" y="3396587"/>
            <a:ext cx="1294745" cy="7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60029" y="1064024"/>
            <a:ext cx="168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Компетенции</a:t>
            </a:r>
          </a:p>
        </p:txBody>
      </p:sp>
      <p:pic>
        <p:nvPicPr>
          <p:cNvPr id="6" name="Picture 4" descr="https://i.pinimg.com/originals/e0/2b/c9/e02bc9750524c8a20518d77b73308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9145"/>
          <a:stretch/>
        </p:blipFill>
        <p:spPr bwMode="auto">
          <a:xfrm>
            <a:off x="709076" y="2503652"/>
            <a:ext cx="1280466" cy="7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dn.fishki.net/upload/post/201410/04/1311417/2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8481"/>
          <a:stretch/>
        </p:blipFill>
        <p:spPr bwMode="auto">
          <a:xfrm>
            <a:off x="661057" y="6059945"/>
            <a:ext cx="1314078" cy="7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30351" y="929894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Роли/ 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Типовые задачи</a:t>
            </a:r>
          </a:p>
        </p:txBody>
      </p:sp>
      <p:pic>
        <p:nvPicPr>
          <p:cNvPr id="23" name="Picture 2" descr="https://sun1-16.userapi.com/EGdF3rhDh96Vh_PJyb5fc62fva1U2ncKrImk4A/7ROlyCT9-_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694796" y="4273143"/>
            <a:ext cx="1271678" cy="7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.forfun.com/fetch/90/90d95a5d60f2b37428975c510a43a61b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0" y="1548715"/>
            <a:ext cx="1294745" cy="7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.media-amazon.com/images/M/MV5BMTk2NTk1Nzc3NF5BMl5BanBnXkFtZTcwNzM0MjIyNw@@._V1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669719" y="5160859"/>
            <a:ext cx="1296755" cy="7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82051" y="1758622"/>
            <a:ext cx="14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Личностные свойства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93795" y="2609815"/>
            <a:ext cx="183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Физические </a:t>
            </a:r>
          </a:p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параметры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4579420" y="1040650"/>
            <a:ext cx="4725211" cy="5810907"/>
            <a:chOff x="4569995" y="1777832"/>
            <a:chExt cx="4725211" cy="5044746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4569995" y="1777832"/>
              <a:ext cx="0" cy="5034734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6986286" y="1787844"/>
              <a:ext cx="0" cy="5034734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9295206" y="1787844"/>
              <a:ext cx="0" cy="5034734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47"/>
          <p:cNvGrpSpPr/>
          <p:nvPr/>
        </p:nvGrpSpPr>
        <p:grpSpPr>
          <a:xfrm>
            <a:off x="618919" y="1486157"/>
            <a:ext cx="10900441" cy="5378100"/>
            <a:chOff x="618919" y="1448057"/>
            <a:chExt cx="10475045" cy="53781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8919" y="237487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18919" y="329284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18919" y="420028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18919" y="508093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18919" y="597030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61350" y="1448057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18919" y="6826157"/>
              <a:ext cx="10475045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24635" y="2688483"/>
            <a:ext cx="15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«Золушка»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24635" y="3660107"/>
            <a:ext cx="22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«Летучий корабль»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09457" y="4522274"/>
            <a:ext cx="1607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«Морозко»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4636" y="6276030"/>
            <a:ext cx="24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«Волшебное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кольцо»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24635" y="1780521"/>
            <a:ext cx="159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«Аладдин»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4636" y="5454681"/>
            <a:ext cx="19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«Меч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камне»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543838" y="910230"/>
            <a:ext cx="2020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Барьерометрия /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Другое</a:t>
            </a:r>
            <a:endParaRPr lang="ru-RU" sz="1600" b="1" dirty="0" smtClean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7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pic>
        <p:nvPicPr>
          <p:cNvPr id="4108" name="Picture 12" descr="https://mykaleidoscope.ru/x/uploads/posts/2022-10/1666303087_5-mykaleidoscope-ru-p-printsessa-zabava-letuchii-korabl-oboi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3332"/>
          <a:stretch/>
        </p:blipFill>
        <p:spPr bwMode="auto">
          <a:xfrm>
            <a:off x="694796" y="3396587"/>
            <a:ext cx="1294745" cy="7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60029" y="1064024"/>
            <a:ext cx="168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Компетенции</a:t>
            </a:r>
          </a:p>
        </p:txBody>
      </p:sp>
      <p:pic>
        <p:nvPicPr>
          <p:cNvPr id="6" name="Picture 4" descr="https://i.pinimg.com/originals/e0/2b/c9/e02bc9750524c8a20518d77b73308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9145"/>
          <a:stretch/>
        </p:blipFill>
        <p:spPr bwMode="auto">
          <a:xfrm>
            <a:off x="709076" y="2503652"/>
            <a:ext cx="1280466" cy="7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dn.fishki.net/upload/post/201410/04/1311417/2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8481"/>
          <a:stretch/>
        </p:blipFill>
        <p:spPr bwMode="auto">
          <a:xfrm>
            <a:off x="661057" y="6059945"/>
            <a:ext cx="1314078" cy="7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30351" y="929894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Роли/ 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Типовые задачи</a:t>
            </a:r>
          </a:p>
        </p:txBody>
      </p:sp>
      <p:pic>
        <p:nvPicPr>
          <p:cNvPr id="23" name="Picture 2" descr="https://sun1-16.userapi.com/EGdF3rhDh96Vh_PJyb5fc62fva1U2ncKrImk4A/7ROlyCT9-_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694796" y="4273143"/>
            <a:ext cx="1271678" cy="7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.forfun.com/fetch/90/90d95a5d60f2b37428975c510a43a61b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0" y="1548715"/>
            <a:ext cx="1294745" cy="7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.media-amazon.com/images/M/MV5BMTk2NTk1Nzc3NF5BMl5BanBnXkFtZTcwNzM0MjIyNw@@._V1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669719" y="5160859"/>
            <a:ext cx="1296755" cy="7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82051" y="1758622"/>
            <a:ext cx="14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Личностные свойства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93795" y="2609815"/>
            <a:ext cx="183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Физические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параметры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83544" y="3428726"/>
            <a:ext cx="1842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(инновационная разработка)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79420" y="1040650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995711" y="1052183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9304631" y="1052183"/>
            <a:ext cx="0" cy="2278759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/>
          <p:cNvGrpSpPr/>
          <p:nvPr/>
        </p:nvGrpSpPr>
        <p:grpSpPr>
          <a:xfrm>
            <a:off x="618919" y="1486157"/>
            <a:ext cx="10900441" cy="5378100"/>
            <a:chOff x="618919" y="1448057"/>
            <a:chExt cx="10475045" cy="53781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8919" y="237487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18919" y="329284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18919" y="420028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18919" y="508093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18919" y="597030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61350" y="1448057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18919" y="6826157"/>
              <a:ext cx="10475045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24635" y="2688483"/>
            <a:ext cx="15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«Золушка»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24635" y="3660107"/>
            <a:ext cx="22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«Летучий корабль»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09457" y="4522274"/>
            <a:ext cx="1607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«Морозко»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4636" y="6276030"/>
            <a:ext cx="24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«Волшебное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кольцо»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24635" y="1780521"/>
            <a:ext cx="159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«Аладдин»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4636" y="5454681"/>
            <a:ext cx="19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«Меч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камне»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304631" y="4273143"/>
            <a:ext cx="0" cy="260381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9543838" y="910230"/>
            <a:ext cx="2020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Барьерометрия /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Другое</a:t>
            </a:r>
            <a:endParaRPr lang="ru-RU" sz="1600" b="1" dirty="0" smtClean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pic>
        <p:nvPicPr>
          <p:cNvPr id="4108" name="Picture 12" descr="https://mykaleidoscope.ru/x/uploads/posts/2022-10/1666303087_5-mykaleidoscope-ru-p-printsessa-zabava-letuchii-korabl-oboi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3332"/>
          <a:stretch/>
        </p:blipFill>
        <p:spPr bwMode="auto">
          <a:xfrm>
            <a:off x="694796" y="3396587"/>
            <a:ext cx="1294745" cy="7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60029" y="1064024"/>
            <a:ext cx="168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Компетенции</a:t>
            </a:r>
          </a:p>
        </p:txBody>
      </p:sp>
      <p:pic>
        <p:nvPicPr>
          <p:cNvPr id="6" name="Picture 4" descr="https://i.pinimg.com/originals/e0/2b/c9/e02bc9750524c8a20518d77b73308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9145"/>
          <a:stretch/>
        </p:blipFill>
        <p:spPr bwMode="auto">
          <a:xfrm>
            <a:off x="709076" y="2503652"/>
            <a:ext cx="1280466" cy="7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dn.fishki.net/upload/post/201410/04/1311417/2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8481"/>
          <a:stretch/>
        </p:blipFill>
        <p:spPr bwMode="auto">
          <a:xfrm>
            <a:off x="661057" y="6059945"/>
            <a:ext cx="1314078" cy="7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30351" y="929894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Роли/ 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Типовые задачи</a:t>
            </a:r>
          </a:p>
        </p:txBody>
      </p:sp>
      <p:pic>
        <p:nvPicPr>
          <p:cNvPr id="23" name="Picture 2" descr="https://sun1-16.userapi.com/EGdF3rhDh96Vh_PJyb5fc62fva1U2ncKrImk4A/7ROlyCT9-_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694796" y="4273143"/>
            <a:ext cx="1271678" cy="7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.forfun.com/fetch/90/90d95a5d60f2b37428975c510a43a61b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0" y="1548715"/>
            <a:ext cx="1294745" cy="7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.media-amazon.com/images/M/MV5BMTk2NTk1Nzc3NF5BMl5BanBnXkFtZTcwNzM0MjIyNw@@._V1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669719" y="5160859"/>
            <a:ext cx="1296755" cy="7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82051" y="1758622"/>
            <a:ext cx="14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Личностные свойства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93795" y="2609815"/>
            <a:ext cx="183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Физические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параметры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83544" y="3428726"/>
            <a:ext cx="1842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(инновационная разработка)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79420" y="1040650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995711" y="1052183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9304631" y="1052183"/>
            <a:ext cx="0" cy="2278759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/>
          <p:cNvGrpSpPr/>
          <p:nvPr/>
        </p:nvGrpSpPr>
        <p:grpSpPr>
          <a:xfrm>
            <a:off x="618919" y="1486157"/>
            <a:ext cx="10900441" cy="5378100"/>
            <a:chOff x="618919" y="1448057"/>
            <a:chExt cx="10475045" cy="53781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8919" y="237487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18919" y="329284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18919" y="420028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18919" y="508093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18919" y="597030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61350" y="1448057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18919" y="6826157"/>
              <a:ext cx="10475045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24635" y="2688483"/>
            <a:ext cx="15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«Золушка»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24635" y="3660107"/>
            <a:ext cx="22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«Летучий корабль»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09457" y="4522274"/>
            <a:ext cx="1607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«Морозко»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4636" y="6276030"/>
            <a:ext cx="24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«Волшебное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кольцо»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24635" y="1780521"/>
            <a:ext cx="159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«Аладдин»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4636" y="5454681"/>
            <a:ext cx="19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«Меч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камне»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304631" y="4273143"/>
            <a:ext cx="0" cy="260381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9543838" y="910230"/>
            <a:ext cx="2020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Барьерометрия /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Другое</a:t>
            </a:r>
            <a:endParaRPr lang="ru-RU" sz="1600" b="1" dirty="0" smtClean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1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pic>
        <p:nvPicPr>
          <p:cNvPr id="4108" name="Picture 12" descr="https://mykaleidoscope.ru/x/uploads/posts/2022-10/1666303087_5-mykaleidoscope-ru-p-printsessa-zabava-letuchii-korabl-oboi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3332"/>
          <a:stretch/>
        </p:blipFill>
        <p:spPr bwMode="auto">
          <a:xfrm>
            <a:off x="694796" y="3396587"/>
            <a:ext cx="1294745" cy="7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60029" y="1064024"/>
            <a:ext cx="168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Компетенции</a:t>
            </a:r>
          </a:p>
        </p:txBody>
      </p:sp>
      <p:pic>
        <p:nvPicPr>
          <p:cNvPr id="6" name="Picture 4" descr="https://i.pinimg.com/originals/e0/2b/c9/e02bc9750524c8a20518d77b73308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9145"/>
          <a:stretch/>
        </p:blipFill>
        <p:spPr bwMode="auto">
          <a:xfrm>
            <a:off x="709076" y="2503652"/>
            <a:ext cx="1280466" cy="7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dn.fishki.net/upload/post/201410/04/1311417/2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8481"/>
          <a:stretch/>
        </p:blipFill>
        <p:spPr bwMode="auto">
          <a:xfrm>
            <a:off x="661057" y="6059945"/>
            <a:ext cx="1314078" cy="7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30351" y="929894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Роли/ 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Типовые задачи</a:t>
            </a:r>
          </a:p>
        </p:txBody>
      </p:sp>
      <p:pic>
        <p:nvPicPr>
          <p:cNvPr id="23" name="Picture 2" descr="https://sun1-16.userapi.com/EGdF3rhDh96Vh_PJyb5fc62fva1U2ncKrImk4A/7ROlyCT9-_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694796" y="4273143"/>
            <a:ext cx="1271678" cy="7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.forfun.com/fetch/90/90d95a5d60f2b37428975c510a43a61b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0" y="1548715"/>
            <a:ext cx="1294745" cy="7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.media-amazon.com/images/M/MV5BMTk2NTk1Nzc3NF5BMl5BanBnXkFtZTcwNzM0MjIyNw@@._V1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669719" y="5160859"/>
            <a:ext cx="1296755" cy="7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82051" y="1758622"/>
            <a:ext cx="14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Личностные свойства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93795" y="2609815"/>
            <a:ext cx="183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Физические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параметры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83544" y="3428726"/>
            <a:ext cx="1842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(инновационная разработка)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79420" y="1040650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995711" y="1052183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9304631" y="1052183"/>
            <a:ext cx="0" cy="2278759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/>
          <p:cNvGrpSpPr/>
          <p:nvPr/>
        </p:nvGrpSpPr>
        <p:grpSpPr>
          <a:xfrm>
            <a:off x="618919" y="1486157"/>
            <a:ext cx="10900441" cy="5378100"/>
            <a:chOff x="618919" y="1448057"/>
            <a:chExt cx="10475045" cy="53781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8919" y="237487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18919" y="329284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18919" y="420028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18919" y="508093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18919" y="597030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61350" y="1448057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18919" y="6826157"/>
              <a:ext cx="10475045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24635" y="2688483"/>
            <a:ext cx="15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«Золушка»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24635" y="3660107"/>
            <a:ext cx="22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«Летучий корабль»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09457" y="4522274"/>
            <a:ext cx="1607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«Морозко»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4636" y="6276030"/>
            <a:ext cx="24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«Волшебное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кольцо»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24635" y="1780521"/>
            <a:ext cx="159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«Аладдин»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4636" y="5454681"/>
            <a:ext cx="19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«Меч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камне»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304631" y="4273143"/>
            <a:ext cx="0" cy="260381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34205" y="4324617"/>
            <a:ext cx="229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(кулинарное </a:t>
            </a:r>
          </a:p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блюдо)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543838" y="910230"/>
            <a:ext cx="2020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Барьерометрия /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Другое</a:t>
            </a:r>
            <a:endParaRPr lang="ru-RU" sz="1600" b="1" dirty="0" smtClean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D90F6F1-5E95-AA9D-B2E6-9E2FCA2053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14592"/>
          <a:stretch/>
        </p:blipFill>
        <p:spPr>
          <a:xfrm>
            <a:off x="5626746" y="334537"/>
            <a:ext cx="6378631" cy="6713963"/>
          </a:xfrm>
          <a:prstGeom prst="rect">
            <a:avLst/>
          </a:prstGeom>
        </p:spPr>
      </p:pic>
      <p:sp>
        <p:nvSpPr>
          <p:cNvPr id="58" name="Объект 2"/>
          <p:cNvSpPr txBox="1">
            <a:spLocks/>
          </p:cNvSpPr>
          <p:nvPr/>
        </p:nvSpPr>
        <p:spPr>
          <a:xfrm>
            <a:off x="1650148" y="1200636"/>
            <a:ext cx="5283201" cy="1505316"/>
          </a:xfrm>
          <a:prstGeom prst="rect">
            <a:avLst/>
          </a:prstGeom>
        </p:spPr>
        <p:txBody>
          <a:bodyPr anchor="t"/>
          <a:lstStyle>
            <a:lvl1pPr marL="0" indent="0" algn="r" defTabSz="455104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0" kern="1200" spc="80" baseline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7552" indent="0" algn="l" defTabSz="455104" rtl="0" eaLnBrk="1" latinLnBrk="0" hangingPunct="1">
              <a:lnSpc>
                <a:spcPct val="90000"/>
              </a:lnSpc>
              <a:spcBef>
                <a:spcPts val="250"/>
              </a:spcBef>
              <a:buFontTx/>
              <a:buNone/>
              <a:defRPr sz="1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5104" indent="0" algn="l" defTabSz="455104" rtl="0" eaLnBrk="1" latinLnBrk="0" hangingPunct="1">
              <a:lnSpc>
                <a:spcPct val="90000"/>
              </a:lnSpc>
              <a:spcBef>
                <a:spcPts val="250"/>
              </a:spcBef>
              <a:buFontTx/>
              <a:buNone/>
              <a:defRPr sz="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56" indent="0" algn="l" defTabSz="455104" rtl="0" eaLnBrk="1" latinLnBrk="0" hangingPunct="1">
              <a:lnSpc>
                <a:spcPct val="90000"/>
              </a:lnSpc>
              <a:spcBef>
                <a:spcPts val="250"/>
              </a:spcBef>
              <a:buFontTx/>
              <a:buNone/>
              <a:defRPr sz="8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0205" indent="0" algn="l" defTabSz="455104" rtl="0" eaLnBrk="1" latinLnBrk="0" hangingPunct="1">
              <a:lnSpc>
                <a:spcPct val="90000"/>
              </a:lnSpc>
              <a:spcBef>
                <a:spcPts val="250"/>
              </a:spcBef>
              <a:buFontTx/>
              <a:buNone/>
              <a:defRPr sz="8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1533" indent="-113777" algn="l" defTabSz="455104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8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9086" indent="-113777" algn="l" defTabSz="455104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8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06635" indent="-113777" algn="l" defTabSz="455104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8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34188" indent="-113777" algn="l" defTabSz="455104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8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4800" b="1" dirty="0" smtClean="0">
                <a:solidFill>
                  <a:srgbClr val="8C2841"/>
                </a:solidFill>
              </a:rPr>
              <a:t>МАНТАЕВА</a:t>
            </a:r>
            <a:endParaRPr lang="ru-RU" sz="4800" b="1" dirty="0">
              <a:solidFill>
                <a:srgbClr val="8C284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sz="4800" dirty="0" smtClean="0">
                <a:solidFill>
                  <a:srgbClr val="8C2841"/>
                </a:solidFill>
              </a:rPr>
              <a:t>КАМИЛЛА</a:t>
            </a:r>
            <a:endParaRPr lang="ru-RU" sz="4800" dirty="0">
              <a:solidFill>
                <a:srgbClr val="8C2841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650147" y="2798628"/>
            <a:ext cx="4077554" cy="1589560"/>
            <a:chOff x="1237610" y="2072562"/>
            <a:chExt cx="3058165" cy="1192170"/>
          </a:xfrm>
        </p:grpSpPr>
        <p:sp>
          <p:nvSpPr>
            <p:cNvPr id="60" name="Объект 2"/>
            <p:cNvSpPr txBox="1">
              <a:spLocks/>
            </p:cNvSpPr>
            <p:nvPr/>
          </p:nvSpPr>
          <p:spPr>
            <a:xfrm>
              <a:off x="1237610" y="2072562"/>
              <a:ext cx="3058165" cy="619019"/>
            </a:xfrm>
            <a:prstGeom prst="rect">
              <a:avLst/>
            </a:prstGeom>
          </p:spPr>
          <p:txBody>
            <a:bodyPr anchor="t"/>
            <a:lstStyle>
              <a:lvl1pPr marL="0" indent="0" algn="r" defTabSz="455104" rtl="0" eaLnBrk="1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200"/>
                </a:spcAft>
                <a:buFontTx/>
                <a:buNone/>
                <a:defRPr sz="1600" b="0" kern="1200" spc="60" baseline="0">
                  <a:solidFill>
                    <a:schemeClr val="tx2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227552" indent="0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Tx/>
                <a:buNone/>
                <a:defRPr sz="1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5104" indent="0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Tx/>
                <a:buNone/>
                <a:defRPr sz="99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2656" indent="0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Tx/>
                <a:buNone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0205" indent="0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Tx/>
                <a:buNone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51533" indent="-113777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 typeface="Arial" panose="020B0604020202020204" pitchFamily="34" charset="0"/>
                <a:buChar char="•"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9086" indent="-113777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 typeface="Arial" panose="020B0604020202020204" pitchFamily="34" charset="0"/>
                <a:buChar char="•"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06635" indent="-113777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 typeface="Arial" panose="020B0604020202020204" pitchFamily="34" charset="0"/>
                <a:buChar char="•"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34188" indent="-113777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 typeface="Arial" panose="020B0604020202020204" pitchFamily="34" charset="0"/>
                <a:buChar char="•"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Aft>
                  <a:spcPts val="0"/>
                </a:spcAft>
              </a:pPr>
              <a:r>
                <a:rPr lang="ru-RU" sz="1400" spc="0" dirty="0" smtClean="0">
                  <a:solidFill>
                    <a:srgbClr val="42556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Директор по консалтингу</a:t>
              </a:r>
            </a:p>
            <a:p>
              <a:pPr algn="l">
                <a:lnSpc>
                  <a:spcPct val="100000"/>
                </a:lnSpc>
                <a:spcAft>
                  <a:spcPts val="0"/>
                </a:spcAft>
              </a:pPr>
              <a:r>
                <a:rPr lang="ru-RU" sz="1400" spc="0" dirty="0" smtClean="0">
                  <a:solidFill>
                    <a:srgbClr val="42556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Руководитель направления «</a:t>
              </a:r>
              <a:r>
                <a:rPr lang="ru-RU" sz="1400" spc="0" dirty="0">
                  <a:solidFill>
                    <a:srgbClr val="42556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Центр Оценки»</a:t>
              </a:r>
            </a:p>
          </p:txBody>
        </p:sp>
        <p:sp>
          <p:nvSpPr>
            <p:cNvPr id="61" name="Объект 2"/>
            <p:cNvSpPr txBox="1">
              <a:spLocks/>
            </p:cNvSpPr>
            <p:nvPr/>
          </p:nvSpPr>
          <p:spPr>
            <a:xfrm>
              <a:off x="1254230" y="2465317"/>
              <a:ext cx="2666237" cy="570523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455104" rtl="0" eaLnBrk="1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1200" b="0" kern="1200" spc="30" baseline="0">
                  <a:solidFill>
                    <a:schemeClr val="tx2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227552" indent="0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Tx/>
                <a:buNone/>
                <a:defRPr sz="1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5104" indent="0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Tx/>
                <a:buNone/>
                <a:defRPr sz="99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2656" indent="0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Tx/>
                <a:buNone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0205" indent="0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Tx/>
                <a:buNone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51533" indent="-113777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 typeface="Arial" panose="020B0604020202020204" pitchFamily="34" charset="0"/>
                <a:buChar char="•"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9086" indent="-113777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 typeface="Arial" panose="020B0604020202020204" pitchFamily="34" charset="0"/>
                <a:buChar char="•"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06635" indent="-113777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 typeface="Arial" panose="020B0604020202020204" pitchFamily="34" charset="0"/>
                <a:buChar char="•"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34188" indent="-113777" algn="l" defTabSz="455104" rtl="0" eaLnBrk="1" latinLnBrk="0" hangingPunct="1">
                <a:lnSpc>
                  <a:spcPct val="90000"/>
                </a:lnSpc>
                <a:spcBef>
                  <a:spcPts val="250"/>
                </a:spcBef>
                <a:buFont typeface="Arial" panose="020B0604020202020204" pitchFamily="34" charset="0"/>
                <a:buChar char="•"/>
                <a:defRPr sz="8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ru-RU" sz="1400" spc="0" dirty="0">
                  <a:solidFill>
                    <a:srgbClr val="42556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Моб: 7 (926</a:t>
              </a:r>
              <a:r>
                <a:rPr lang="en-US" sz="1400" spc="0" dirty="0">
                  <a:solidFill>
                    <a:srgbClr val="42556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 </a:t>
              </a:r>
              <a:r>
                <a:rPr lang="ru-RU" sz="1400" spc="0" dirty="0">
                  <a:solidFill>
                    <a:srgbClr val="42556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236-35-75</a:t>
              </a:r>
            </a:p>
            <a:p>
              <a:pPr>
                <a:lnSpc>
                  <a:spcPct val="120000"/>
                </a:lnSpc>
              </a:pPr>
              <a:r>
                <a:rPr lang="en-US" sz="1400" spc="0" dirty="0">
                  <a:solidFill>
                    <a:srgbClr val="42556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E-mail: </a:t>
              </a:r>
              <a:r>
                <a:rPr lang="en-US" sz="1400" spc="0" dirty="0" smtClean="0">
                  <a:solidFill>
                    <a:srgbClr val="42556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mantayeva@ecopsy.ru</a:t>
              </a:r>
              <a:endParaRPr lang="en-US" sz="1400" spc="0" dirty="0">
                <a:solidFill>
                  <a:srgbClr val="4255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1237610" y="3033899"/>
              <a:ext cx="2426386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>
                  <a:solidFill>
                    <a:srgbClr val="15416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https://t.me/ecopsy_assessment</a:t>
              </a:r>
            </a:p>
          </p:txBody>
        </p:sp>
      </p:grpSp>
      <p:pic>
        <p:nvPicPr>
          <p:cNvPr id="65" name="Image 2">
            <a:extLst>
              <a:ext uri="{FF2B5EF4-FFF2-40B4-BE49-F238E27FC236}">
                <a16:creationId xmlns:a16="http://schemas.microsoft.com/office/drawing/2014/main" id="{AC0DF26E-57DB-8B39-5108-ECCC118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9026" y="435997"/>
            <a:ext cx="1176981" cy="523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biLevel thresh="75000"/>
            <a:extLst/>
          </a:blip>
          <a:stretch>
            <a:fillRect/>
          </a:stretch>
        </p:blipFill>
        <p:spPr>
          <a:xfrm>
            <a:off x="1672307" y="4472044"/>
            <a:ext cx="2405777" cy="23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pic>
        <p:nvPicPr>
          <p:cNvPr id="4108" name="Picture 12" descr="https://mykaleidoscope.ru/x/uploads/posts/2022-10/1666303087_5-mykaleidoscope-ru-p-printsessa-zabava-letuchii-korabl-oboi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3332"/>
          <a:stretch/>
        </p:blipFill>
        <p:spPr bwMode="auto">
          <a:xfrm>
            <a:off x="694796" y="3396587"/>
            <a:ext cx="1294745" cy="7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60029" y="1064024"/>
            <a:ext cx="168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Компетенции</a:t>
            </a:r>
          </a:p>
        </p:txBody>
      </p:sp>
      <p:pic>
        <p:nvPicPr>
          <p:cNvPr id="6" name="Picture 4" descr="https://i.pinimg.com/originals/e0/2b/c9/e02bc9750524c8a20518d77b73308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9145"/>
          <a:stretch/>
        </p:blipFill>
        <p:spPr bwMode="auto">
          <a:xfrm>
            <a:off x="709076" y="2503652"/>
            <a:ext cx="1280466" cy="7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dn.fishki.net/upload/post/201410/04/1311417/2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8481"/>
          <a:stretch/>
        </p:blipFill>
        <p:spPr bwMode="auto">
          <a:xfrm>
            <a:off x="661057" y="6059945"/>
            <a:ext cx="1314078" cy="7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30351" y="929894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Роли/ 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Типовые задачи</a:t>
            </a:r>
          </a:p>
        </p:txBody>
      </p:sp>
      <p:pic>
        <p:nvPicPr>
          <p:cNvPr id="23" name="Picture 2" descr="https://sun1-16.userapi.com/EGdF3rhDh96Vh_PJyb5fc62fva1U2ncKrImk4A/7ROlyCT9-_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694796" y="4273143"/>
            <a:ext cx="1271678" cy="7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.forfun.com/fetch/90/90d95a5d60f2b37428975c510a43a61b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0" y="1548715"/>
            <a:ext cx="1294745" cy="7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.media-amazon.com/images/M/MV5BMTk2NTk1Nzc3NF5BMl5BanBnXkFtZTcwNzM0MjIyNw@@._V1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669719" y="5160859"/>
            <a:ext cx="1296755" cy="7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82051" y="1758622"/>
            <a:ext cx="14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Личностные свойства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93795" y="2609815"/>
            <a:ext cx="183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Физические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параметры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83544" y="3428726"/>
            <a:ext cx="1842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(инновационная разработка)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79420" y="1040650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995711" y="1052183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9304631" y="1052183"/>
            <a:ext cx="0" cy="2278759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/>
          <p:cNvGrpSpPr/>
          <p:nvPr/>
        </p:nvGrpSpPr>
        <p:grpSpPr>
          <a:xfrm>
            <a:off x="618919" y="1486157"/>
            <a:ext cx="10900441" cy="5378100"/>
            <a:chOff x="618919" y="1448057"/>
            <a:chExt cx="10475045" cy="53781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8919" y="237487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18919" y="329284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18919" y="420028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18919" y="508093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18919" y="597030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61350" y="1448057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18919" y="6826157"/>
              <a:ext cx="10475045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24635" y="2688483"/>
            <a:ext cx="15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«Золушка»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24635" y="3660107"/>
            <a:ext cx="22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«Летучий корабль»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09457" y="4522274"/>
            <a:ext cx="1607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«Морозко»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4636" y="6276030"/>
            <a:ext cx="24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«Волшебное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кольцо»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24635" y="1780521"/>
            <a:ext cx="159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«Аладдин»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4636" y="5454681"/>
            <a:ext cx="19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«Меч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камне»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304631" y="4273143"/>
            <a:ext cx="0" cy="260381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34205" y="4324617"/>
            <a:ext cx="229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(кулинарное 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блюдо)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543838" y="910230"/>
            <a:ext cx="2020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Барьерометрия /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Другое</a:t>
            </a:r>
            <a:endParaRPr lang="ru-RU" sz="1600" b="1" dirty="0" smtClean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8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pic>
        <p:nvPicPr>
          <p:cNvPr id="4108" name="Picture 12" descr="https://mykaleidoscope.ru/x/uploads/posts/2022-10/1666303087_5-mykaleidoscope-ru-p-printsessa-zabava-letuchii-korabl-oboi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3332"/>
          <a:stretch/>
        </p:blipFill>
        <p:spPr bwMode="auto">
          <a:xfrm>
            <a:off x="694796" y="3396587"/>
            <a:ext cx="1294745" cy="7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60029" y="1064024"/>
            <a:ext cx="168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Компетенции</a:t>
            </a:r>
          </a:p>
        </p:txBody>
      </p:sp>
      <p:pic>
        <p:nvPicPr>
          <p:cNvPr id="6" name="Picture 4" descr="https://i.pinimg.com/originals/e0/2b/c9/e02bc9750524c8a20518d77b73308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9145"/>
          <a:stretch/>
        </p:blipFill>
        <p:spPr bwMode="auto">
          <a:xfrm>
            <a:off x="709076" y="2503652"/>
            <a:ext cx="1280466" cy="7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dn.fishki.net/upload/post/201410/04/1311417/2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8481"/>
          <a:stretch/>
        </p:blipFill>
        <p:spPr bwMode="auto">
          <a:xfrm>
            <a:off x="661057" y="6059945"/>
            <a:ext cx="1314078" cy="7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30351" y="929894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Роли/ 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Типовые задачи</a:t>
            </a:r>
          </a:p>
        </p:txBody>
      </p:sp>
      <p:pic>
        <p:nvPicPr>
          <p:cNvPr id="23" name="Picture 2" descr="https://sun1-16.userapi.com/EGdF3rhDh96Vh_PJyb5fc62fva1U2ncKrImk4A/7ROlyCT9-_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694796" y="4273143"/>
            <a:ext cx="1271678" cy="7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.forfun.com/fetch/90/90d95a5d60f2b37428975c510a43a61b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0" y="1548715"/>
            <a:ext cx="1294745" cy="7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.media-amazon.com/images/M/MV5BMTk2NTk1Nzc3NF5BMl5BanBnXkFtZTcwNzM0MjIyNw@@._V1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669719" y="5160859"/>
            <a:ext cx="1296755" cy="7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82051" y="1758622"/>
            <a:ext cx="14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Личностные свойства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93795" y="2609815"/>
            <a:ext cx="183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Физические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параметры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83544" y="3428726"/>
            <a:ext cx="1842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(инновационная разработка)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79420" y="1040650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995711" y="1052183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9304631" y="1052183"/>
            <a:ext cx="0" cy="2278759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/>
          <p:cNvGrpSpPr/>
          <p:nvPr/>
        </p:nvGrpSpPr>
        <p:grpSpPr>
          <a:xfrm>
            <a:off x="618919" y="1486157"/>
            <a:ext cx="10900441" cy="5378100"/>
            <a:chOff x="618919" y="1448057"/>
            <a:chExt cx="10475045" cy="53781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8919" y="237487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18919" y="329284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18919" y="420028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18919" y="508093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18919" y="597030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61350" y="1448057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18919" y="6826157"/>
              <a:ext cx="10475045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24635" y="2688483"/>
            <a:ext cx="15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«Золушка»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24635" y="3660107"/>
            <a:ext cx="22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«Летучий корабль»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09457" y="4522274"/>
            <a:ext cx="1607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«Морозко»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4636" y="6276030"/>
            <a:ext cx="24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«Волшебное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кольцо»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24635" y="1780521"/>
            <a:ext cx="159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«Аладдин»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4636" y="5454681"/>
            <a:ext cx="19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«Меч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камне»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304631" y="4273143"/>
            <a:ext cx="0" cy="260381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34205" y="4324617"/>
            <a:ext cx="229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(кулинарное 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блюдо)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04631" y="5195003"/>
            <a:ext cx="229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(преодоление </a:t>
            </a:r>
            <a:r>
              <a:rPr lang="ru-RU" sz="1400" b="1" dirty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препятствия</a:t>
            </a:r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ru-RU" sz="1400" b="1" dirty="0" smtClean="0">
              <a:solidFill>
                <a:srgbClr val="8D2E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543838" y="910230"/>
            <a:ext cx="2020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Барьерометрия /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Другое</a:t>
            </a:r>
            <a:endParaRPr lang="ru-RU" sz="1600" b="1" dirty="0" smtClean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pic>
        <p:nvPicPr>
          <p:cNvPr id="4108" name="Picture 12" descr="https://mykaleidoscope.ru/x/uploads/posts/2022-10/1666303087_5-mykaleidoscope-ru-p-printsessa-zabava-letuchii-korabl-oboi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3332"/>
          <a:stretch/>
        </p:blipFill>
        <p:spPr bwMode="auto">
          <a:xfrm>
            <a:off x="694796" y="3396587"/>
            <a:ext cx="1294745" cy="7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60029" y="1064024"/>
            <a:ext cx="168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Компетенции</a:t>
            </a:r>
          </a:p>
        </p:txBody>
      </p:sp>
      <p:pic>
        <p:nvPicPr>
          <p:cNvPr id="6" name="Picture 4" descr="https://i.pinimg.com/originals/e0/2b/c9/e02bc9750524c8a20518d77b73308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9145"/>
          <a:stretch/>
        </p:blipFill>
        <p:spPr bwMode="auto">
          <a:xfrm>
            <a:off x="709076" y="2503652"/>
            <a:ext cx="1280466" cy="7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dn.fishki.net/upload/post/201410/04/1311417/2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8481"/>
          <a:stretch/>
        </p:blipFill>
        <p:spPr bwMode="auto">
          <a:xfrm>
            <a:off x="661057" y="6059945"/>
            <a:ext cx="1314078" cy="7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30351" y="929894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Роли/ 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Типовые задачи</a:t>
            </a:r>
          </a:p>
        </p:txBody>
      </p:sp>
      <p:pic>
        <p:nvPicPr>
          <p:cNvPr id="23" name="Picture 2" descr="https://sun1-16.userapi.com/EGdF3rhDh96Vh_PJyb5fc62fva1U2ncKrImk4A/7ROlyCT9-_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694796" y="4273143"/>
            <a:ext cx="1271678" cy="7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.forfun.com/fetch/90/90d95a5d60f2b37428975c510a43a61b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0" y="1548715"/>
            <a:ext cx="1294745" cy="7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.media-amazon.com/images/M/MV5BMTk2NTk1Nzc3NF5BMl5BanBnXkFtZTcwNzM0MjIyNw@@._V1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669719" y="5160859"/>
            <a:ext cx="1296755" cy="7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82051" y="1758622"/>
            <a:ext cx="14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Личностные свойства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93795" y="2609815"/>
            <a:ext cx="183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Физические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параметры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83544" y="3428726"/>
            <a:ext cx="1842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(инновационная разработка)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79420" y="1040650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995711" y="1052183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9304631" y="1052183"/>
            <a:ext cx="0" cy="2278759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/>
          <p:cNvGrpSpPr/>
          <p:nvPr/>
        </p:nvGrpSpPr>
        <p:grpSpPr>
          <a:xfrm>
            <a:off x="618919" y="1486157"/>
            <a:ext cx="10900441" cy="5378100"/>
            <a:chOff x="618919" y="1448057"/>
            <a:chExt cx="10475045" cy="53781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8919" y="237487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18919" y="329284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18919" y="420028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18919" y="508093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18919" y="597030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61350" y="1448057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18919" y="6826157"/>
              <a:ext cx="10475045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24635" y="2688483"/>
            <a:ext cx="15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«Золушка»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24635" y="3660107"/>
            <a:ext cx="22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«Летучий корабль»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09457" y="4522274"/>
            <a:ext cx="1607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«Морозко»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4636" y="6276030"/>
            <a:ext cx="24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«Волшебное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кольцо»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24635" y="1780521"/>
            <a:ext cx="159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«Аладдин»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4636" y="5454681"/>
            <a:ext cx="19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«Меч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камне»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304631" y="4273143"/>
            <a:ext cx="0" cy="260381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34205" y="4324617"/>
            <a:ext cx="229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(кулинарное 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блюдо)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04631" y="5195003"/>
            <a:ext cx="229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(преодоление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препятствия)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543838" y="910230"/>
            <a:ext cx="2020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Барьерометрия /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Другое</a:t>
            </a:r>
            <a:endParaRPr lang="ru-RU" sz="1600" b="1" dirty="0" smtClean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2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pic>
        <p:nvPicPr>
          <p:cNvPr id="4108" name="Picture 12" descr="https://mykaleidoscope.ru/x/uploads/posts/2022-10/1666303087_5-mykaleidoscope-ru-p-printsessa-zabava-letuchii-korabl-oboi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3332"/>
          <a:stretch/>
        </p:blipFill>
        <p:spPr bwMode="auto">
          <a:xfrm>
            <a:off x="694796" y="3396587"/>
            <a:ext cx="1294745" cy="7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60029" y="1064024"/>
            <a:ext cx="1683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Компетенции</a:t>
            </a:r>
          </a:p>
        </p:txBody>
      </p:sp>
      <p:pic>
        <p:nvPicPr>
          <p:cNvPr id="6" name="Picture 4" descr="https://i.pinimg.com/originals/e0/2b/c9/e02bc9750524c8a20518d77b73308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9145"/>
          <a:stretch/>
        </p:blipFill>
        <p:spPr bwMode="auto">
          <a:xfrm>
            <a:off x="709076" y="2503652"/>
            <a:ext cx="1280466" cy="7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dn.fishki.net/upload/post/201410/04/1311417/2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8481"/>
          <a:stretch/>
        </p:blipFill>
        <p:spPr bwMode="auto">
          <a:xfrm>
            <a:off x="661057" y="6059945"/>
            <a:ext cx="1314078" cy="7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30351" y="929894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Роли/ 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Типовые задачи</a:t>
            </a:r>
          </a:p>
        </p:txBody>
      </p:sp>
      <p:pic>
        <p:nvPicPr>
          <p:cNvPr id="23" name="Picture 2" descr="https://sun1-16.userapi.com/EGdF3rhDh96Vh_PJyb5fc62fva1U2ncKrImk4A/7ROlyCT9-_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694796" y="4273143"/>
            <a:ext cx="1271678" cy="78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.forfun.com/fetch/90/90d95a5d60f2b37428975c510a43a61b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0" y="1548715"/>
            <a:ext cx="1294745" cy="7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.media-amazon.com/images/M/MV5BMTk2NTk1Nzc3NF5BMl5BanBnXkFtZTcwNzM0MjIyNw@@._V1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669719" y="5160859"/>
            <a:ext cx="1296755" cy="79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82051" y="1758622"/>
            <a:ext cx="143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Личностные свойства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93795" y="2609815"/>
            <a:ext cx="183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Физические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параметры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543838" y="910230"/>
            <a:ext cx="2020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Барьерометрия /</a:t>
            </a:r>
          </a:p>
          <a:p>
            <a:pPr algn="ctr"/>
            <a:r>
              <a:rPr lang="ru-RU" sz="1600" b="1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Другое</a:t>
            </a:r>
            <a:endParaRPr lang="ru-RU" sz="1600" b="1" dirty="0" smtClean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83544" y="3428726"/>
            <a:ext cx="1842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(инновационная разработка)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79420" y="1040650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995711" y="1052183"/>
            <a:ext cx="0" cy="5799374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9304631" y="1052183"/>
            <a:ext cx="0" cy="2278759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/>
          <p:cNvGrpSpPr/>
          <p:nvPr/>
        </p:nvGrpSpPr>
        <p:grpSpPr>
          <a:xfrm>
            <a:off x="618919" y="1486157"/>
            <a:ext cx="10900441" cy="5378100"/>
            <a:chOff x="618919" y="1448057"/>
            <a:chExt cx="10475045" cy="53781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8919" y="237487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18919" y="329284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18919" y="420028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18919" y="5080932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18919" y="5970303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61350" y="1448057"/>
              <a:ext cx="10432614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18919" y="6826157"/>
              <a:ext cx="10475045" cy="0"/>
            </a:xfrm>
            <a:prstGeom prst="line">
              <a:avLst/>
            </a:prstGeom>
            <a:ln w="19050">
              <a:solidFill>
                <a:srgbClr val="8D2E4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24635" y="2688483"/>
            <a:ext cx="151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«Золушка»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24635" y="3660107"/>
            <a:ext cx="22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«Летучий корабль»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09457" y="4522274"/>
            <a:ext cx="1607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«Морозко»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4636" y="6276030"/>
            <a:ext cx="24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«Волшебное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кольцо»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24635" y="1780521"/>
            <a:ext cx="159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«Аладдин»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4636" y="5454681"/>
            <a:ext cx="193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«Меч </a:t>
            </a:r>
            <a:r>
              <a:rPr lang="ru-RU" sz="1400" b="1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камне»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304631" y="4273143"/>
            <a:ext cx="0" cy="1683719"/>
          </a:xfrm>
          <a:prstGeom prst="line">
            <a:avLst/>
          </a:prstGeom>
          <a:ln w="19050">
            <a:solidFill>
              <a:srgbClr val="8D2E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34205" y="4324617"/>
            <a:ext cx="229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(кулинарное 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блюдо)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04631" y="5195003"/>
            <a:ext cx="229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(преодоление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препятствия)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12545" y="6075323"/>
            <a:ext cx="229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</a:p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(строительный </a:t>
            </a:r>
          </a:p>
          <a:p>
            <a:pPr algn="ctr"/>
            <a:r>
              <a:rPr lang="ru-RU" sz="1400" b="1" dirty="0" smtClean="0">
                <a:solidFill>
                  <a:srgbClr val="8D2E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объект)</a:t>
            </a:r>
          </a:p>
        </p:txBody>
      </p:sp>
    </p:spTree>
    <p:extLst>
      <p:ext uri="{BB962C8B-B14F-4D97-AF65-F5344CB8AC3E}">
        <p14:creationId xmlns:p14="http://schemas.microsoft.com/office/powerpoint/2010/main" val="88932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56892" b="71135"/>
          <a:stretch/>
        </p:blipFill>
        <p:spPr>
          <a:xfrm>
            <a:off x="0" y="1"/>
            <a:ext cx="5257800" cy="7048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0799" r="56892" b="71135"/>
          <a:stretch/>
        </p:blipFill>
        <p:spPr>
          <a:xfrm>
            <a:off x="5128590" y="1"/>
            <a:ext cx="7063410" cy="7048500"/>
          </a:xfrm>
          <a:prstGeom prst="rect">
            <a:avLst/>
          </a:prstGeom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786224" y="235262"/>
            <a:ext cx="1949115" cy="8662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4443" y="2842424"/>
            <a:ext cx="6357831" cy="2523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ru-RU" sz="3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Универсальная модель</a:t>
            </a:r>
          </a:p>
          <a:p>
            <a:pPr lvl="1"/>
            <a:r>
              <a:rPr lang="ru-RU" sz="4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УПРАВЛЕНЧЕСКИХ </a:t>
            </a:r>
          </a:p>
          <a:p>
            <a:pPr lvl="1"/>
            <a:r>
              <a:rPr lang="ru-RU" sz="8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РОЛЕЙ</a:t>
            </a:r>
            <a:endParaRPr lang="en-US" sz="80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032" t="23821" r="92416" b="22582"/>
          <a:stretch/>
        </p:blipFill>
        <p:spPr>
          <a:xfrm>
            <a:off x="271996" y="154239"/>
            <a:ext cx="798897" cy="866273"/>
          </a:xfrm>
          <a:prstGeom prst="rect">
            <a:avLst/>
          </a:prstGeom>
        </p:spPr>
      </p:pic>
      <p:pic>
        <p:nvPicPr>
          <p:cNvPr id="12" name="Picture 2" descr="https://cdn-ru.bitrix24.ru/b14705198/landing/bea/bea4ea39fcebd177f504660774bc0481/Direktor_po_personalu_1x.p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50" y="373146"/>
            <a:ext cx="2032273" cy="49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1001160" y="1140139"/>
            <a:ext cx="8818563" cy="44309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  <a:defRPr sz="2100" b="1" kern="1200" cap="all" baseline="0">
                <a:solidFill>
                  <a:schemeClr val="accent4">
                    <a:lumMod val="7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u-RU" sz="2200" dirty="0" smtClean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МОДЕЛЬ УПРАВЛЕНЧЕСКИХ РОЛЕЙ ЭКОПСИ</a:t>
            </a:r>
            <a:endParaRPr lang="ru-RU" sz="2200" dirty="0">
              <a:solidFill>
                <a:srgbClr val="1541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01160" y="6442334"/>
            <a:ext cx="5721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>
                <a:solidFill>
                  <a:prstClr val="black"/>
                </a:solidFill>
                <a:latin typeface="Akrobat Light" panose="00000500000000000000" pitchFamily="50" charset="-52"/>
              </a:rPr>
              <a:t>* Сквозные управленческие роли, распространяющиеся и на более высокие уровни управления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60" y="1721957"/>
            <a:ext cx="10031275" cy="478387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0057" t="4494" r="52728" b="37360"/>
          <a:stretch/>
        </p:blipFill>
        <p:spPr>
          <a:xfrm>
            <a:off x="86628" y="-1"/>
            <a:ext cx="4928135" cy="832323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96610" y="202334"/>
            <a:ext cx="2636377" cy="458146"/>
            <a:chOff x="8105998" y="58322"/>
            <a:chExt cx="3904945" cy="678596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707BD4AC-711B-94F9-38CA-7D16EE88F11C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4032" t="23821" r="92416" b="22582"/>
            <a:stretch/>
          </p:blipFill>
          <p:spPr>
            <a:xfrm>
              <a:off x="9582623" y="58322"/>
              <a:ext cx="610370" cy="661846"/>
            </a:xfrm>
            <a:prstGeom prst="rect">
              <a:avLst/>
            </a:prstGeom>
          </p:spPr>
        </p:pic>
        <p:pic>
          <p:nvPicPr>
            <p:cNvPr id="81" name="Picture 2" descr="https://cdn-ru.bitrix24.ru/b14705198/landing/bea/bea4ea39fcebd177f504660774bc0481/Direktor_po_personalu_1x.png"/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439" y="236048"/>
              <a:ext cx="1738504" cy="425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Image 2">
              <a:extLst>
                <a:ext uri="{FF2B5EF4-FFF2-40B4-BE49-F238E27FC236}">
                  <a16:creationId xmlns:a16="http://schemas.microsoft.com/office/drawing/2014/main" id="{8D83FDD2-ABA7-231F-65FB-1BF2E873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64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105998" y="161111"/>
              <a:ext cx="1295566" cy="575807"/>
            </a:xfrm>
            <a:prstGeom prst="rect">
              <a:avLst/>
            </a:prstGeom>
          </p:spPr>
        </p:pic>
      </p:grpSp>
      <p:sp>
        <p:nvSpPr>
          <p:cNvPr id="10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25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1515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0057" t="4494" r="52728" b="37360"/>
          <a:stretch/>
        </p:blipFill>
        <p:spPr>
          <a:xfrm>
            <a:off x="86628" y="-1"/>
            <a:ext cx="4928135" cy="832323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196610" y="202334"/>
            <a:ext cx="2636377" cy="458146"/>
            <a:chOff x="8105998" y="58322"/>
            <a:chExt cx="3904945" cy="678596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707BD4AC-711B-94F9-38CA-7D16EE88F11C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4032" t="23821" r="92416" b="22582"/>
            <a:stretch/>
          </p:blipFill>
          <p:spPr>
            <a:xfrm>
              <a:off x="9582623" y="58322"/>
              <a:ext cx="610370" cy="661846"/>
            </a:xfrm>
            <a:prstGeom prst="rect">
              <a:avLst/>
            </a:prstGeom>
          </p:spPr>
        </p:pic>
        <p:pic>
          <p:nvPicPr>
            <p:cNvPr id="77" name="Picture 2" descr="https://cdn-ru.bitrix24.ru/b14705198/landing/bea/bea4ea39fcebd177f504660774bc0481/Direktor_po_personalu_1x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439" y="236048"/>
              <a:ext cx="1738504" cy="425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Image 2">
              <a:extLst>
                <a:ext uri="{FF2B5EF4-FFF2-40B4-BE49-F238E27FC236}">
                  <a16:creationId xmlns:a16="http://schemas.microsoft.com/office/drawing/2014/main" id="{8D83FDD2-ABA7-231F-65FB-1BF2E873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4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105998" y="161111"/>
              <a:ext cx="1295566" cy="575807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A09074-731E-AA13-B9D7-0A84736142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877232"/>
            <a:ext cx="5337312" cy="6171268"/>
          </a:xfrm>
          <a:custGeom>
            <a:avLst/>
            <a:gdLst>
              <a:gd name="connsiteX0" fmla="*/ 0 w 4619625"/>
              <a:gd name="connsiteY0" fmla="*/ 0 h 6858001"/>
              <a:gd name="connsiteX1" fmla="*/ 4619625 w 4619625"/>
              <a:gd name="connsiteY1" fmla="*/ 0 h 6858001"/>
              <a:gd name="connsiteX2" fmla="*/ 4619625 w 4619625"/>
              <a:gd name="connsiteY2" fmla="*/ 6858001 h 6858001"/>
              <a:gd name="connsiteX3" fmla="*/ 0 w 461962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9625" h="6858001">
                <a:moveTo>
                  <a:pt x="0" y="0"/>
                </a:moveTo>
                <a:lnTo>
                  <a:pt x="4619625" y="0"/>
                </a:lnTo>
                <a:lnTo>
                  <a:pt x="4619625" y="6858001"/>
                </a:lnTo>
                <a:lnTo>
                  <a:pt x="0" y="6858001"/>
                </a:lnTo>
                <a:close/>
              </a:path>
            </a:pathLst>
          </a:custGeom>
          <a:solidFill>
            <a:sysClr val="window" lastClr="FFFFFF"/>
          </a:solidFill>
        </p:spPr>
      </p:pic>
      <p:sp>
        <p:nvSpPr>
          <p:cNvPr id="11" name="Прямоугольник 10"/>
          <p:cNvSpPr/>
          <p:nvPr/>
        </p:nvSpPr>
        <p:spPr>
          <a:xfrm>
            <a:off x="6132086" y="1289273"/>
            <a:ext cx="3458639" cy="467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cap="all" dirty="0">
                <a:solidFill>
                  <a:srgbClr val="15416F"/>
                </a:solidFill>
                <a:latin typeface="Trebuchet MS"/>
                <a:cs typeface="Trebuchet MS"/>
              </a:rPr>
              <a:t>A </a:t>
            </a:r>
            <a:r>
              <a:rPr lang="ru-RU" sz="2400" b="1" cap="all" dirty="0" smtClean="0">
                <a:solidFill>
                  <a:srgbClr val="15416F"/>
                </a:solidFill>
                <a:latin typeface="Trebuchet MS"/>
                <a:cs typeface="Trebuchet MS"/>
              </a:rPr>
              <a:t>как же </a:t>
            </a:r>
            <a:r>
              <a:rPr lang="ru-RU" sz="2400" b="1" cap="all" dirty="0">
                <a:solidFill>
                  <a:srgbClr val="15416F"/>
                </a:solidFill>
                <a:latin typeface="Trebuchet MS"/>
                <a:cs typeface="Trebuchet MS"/>
              </a:rPr>
              <a:t>личность?</a:t>
            </a:r>
            <a:endParaRPr lang="en-US" sz="2400" b="1" cap="all" dirty="0">
              <a:solidFill>
                <a:srgbClr val="15416F"/>
              </a:solidFill>
              <a:latin typeface="Trebuchet MS"/>
              <a:cs typeface="Trebuchet M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32086" y="1886331"/>
            <a:ext cx="3550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В </a:t>
            </a:r>
            <a:r>
              <a:rPr lang="ru-RU" sz="1400" dirty="0">
                <a:solidFill>
                  <a:srgbClr val="4A5C6E"/>
                </a:solidFill>
                <a:latin typeface="Trebuchet MS" panose="020B0603020202020204" pitchFamily="34" charset="0"/>
              </a:rPr>
              <a:t>ролевом подходе </a:t>
            </a:r>
            <a:r>
              <a:rPr lang="ru-RU" sz="14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личность человека </a:t>
            </a:r>
          </a:p>
          <a:p>
            <a:pPr algn="just"/>
            <a:r>
              <a:rPr lang="ru-RU" sz="14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не в фокусе внимания, </a:t>
            </a:r>
            <a:endParaRPr lang="en-US" sz="1400" dirty="0" smtClean="0">
              <a:solidFill>
                <a:srgbClr val="4A5C6E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32086" y="2508011"/>
            <a:ext cx="1228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600" b="1" spc="-300" dirty="0" smtClean="0">
                <a:solidFill>
                  <a:srgbClr val="15416F"/>
                </a:solidFill>
                <a:latin typeface="Akrobat Bold" panose="00000800000000000000" pitchFamily="50" charset="-52"/>
              </a:rPr>
              <a:t>ЧТОБЫ</a:t>
            </a:r>
            <a:endParaRPr lang="en-US" sz="3600" b="1" spc="-300" dirty="0">
              <a:solidFill>
                <a:srgbClr val="15416F"/>
              </a:solidFill>
              <a:latin typeface="Akrobat Bold" panose="00000800000000000000" pitchFamily="50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60307" y="2565405"/>
            <a:ext cx="3340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индивидуальные особенности</a:t>
            </a:r>
            <a:r>
              <a:rPr lang="en-US" sz="14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, </a:t>
            </a:r>
            <a:r>
              <a:rPr lang="ru-RU" sz="14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ограничения</a:t>
            </a:r>
            <a:r>
              <a:rPr lang="ru-RU" sz="1400" dirty="0">
                <a:solidFill>
                  <a:srgbClr val="4A5C6E"/>
                </a:solidFill>
                <a:latin typeface="Trebuchet MS" panose="020B0603020202020204" pitchFamily="34" charset="0"/>
              </a:rPr>
              <a:t>, </a:t>
            </a:r>
            <a:r>
              <a:rPr lang="ru-RU" sz="14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деструкторы</a:t>
            </a:r>
            <a:r>
              <a:rPr lang="en-US" sz="14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 </a:t>
            </a:r>
            <a:r>
              <a:rPr lang="ru-RU" sz="14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человека</a:t>
            </a:r>
            <a:endParaRPr lang="en-US" sz="1400" dirty="0">
              <a:solidFill>
                <a:srgbClr val="4A5C6E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32086" y="3211736"/>
            <a:ext cx="2137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spc="-300" dirty="0">
                <a:solidFill>
                  <a:srgbClr val="15416F"/>
                </a:solidFill>
                <a:latin typeface="Akrobat Bold" panose="00000800000000000000" pitchFamily="50" charset="-52"/>
              </a:rPr>
              <a:t>НЕ БЫЛИ</a:t>
            </a:r>
            <a:endParaRPr lang="en-US" sz="3600" b="1" spc="-300" dirty="0">
              <a:solidFill>
                <a:srgbClr val="15416F"/>
              </a:solidFill>
              <a:latin typeface="Akrobat Bold" panose="00000800000000000000" pitchFamily="50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40543" y="3240530"/>
            <a:ext cx="2183611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4A5C6E"/>
                </a:solidFill>
                <a:latin typeface="Akrobat Bold" panose="00000800000000000000" pitchFamily="50" charset="-52"/>
              </a:rPr>
              <a:t>токсичными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4A5C6E"/>
                </a:solidFill>
                <a:latin typeface="Akrobat Bold" panose="00000800000000000000" pitchFamily="50" charset="-52"/>
              </a:rPr>
              <a:t>для организации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32086" y="4145178"/>
            <a:ext cx="3018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-300" dirty="0" smtClean="0">
                <a:solidFill>
                  <a:srgbClr val="15416F"/>
                </a:solidFill>
                <a:latin typeface="Akrobat Bold" panose="00000800000000000000" pitchFamily="50" charset="-52"/>
              </a:rPr>
              <a:t>СООТВЕТСТВОВАЛИ</a:t>
            </a:r>
            <a:endParaRPr lang="ru-RU" sz="3600" b="1" spc="-300" dirty="0">
              <a:solidFill>
                <a:srgbClr val="15416F"/>
              </a:solidFill>
              <a:latin typeface="Akrobat Bold" panose="00000800000000000000" pitchFamily="50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189321" y="4182027"/>
            <a:ext cx="199483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4A5C6E"/>
                </a:solidFill>
                <a:latin typeface="Akrobat Bold" panose="00000800000000000000" pitchFamily="50" charset="-52"/>
              </a:rPr>
              <a:t>культуре и ценностям </a:t>
            </a:r>
            <a:r>
              <a:rPr lang="ru-RU" sz="2400" b="1" dirty="0" smtClean="0">
                <a:solidFill>
                  <a:srgbClr val="4A5C6E"/>
                </a:solidFill>
                <a:latin typeface="Akrobat Bold" panose="00000800000000000000" pitchFamily="50" charset="-52"/>
              </a:rPr>
              <a:t>организации</a:t>
            </a:r>
            <a:endParaRPr lang="en-US" sz="2400" b="1" dirty="0">
              <a:solidFill>
                <a:srgbClr val="4A5C6E"/>
              </a:solidFill>
              <a:latin typeface="Akrobat Bold" panose="00000800000000000000" pitchFamily="50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32086" y="5501911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D2E47"/>
                </a:solidFill>
                <a:latin typeface="Trebuchet MS" panose="020B0603020202020204" pitchFamily="34" charset="0"/>
              </a:rPr>
              <a:t>Ключевое требование к </a:t>
            </a:r>
            <a:r>
              <a:rPr lang="ru-RU" b="1" dirty="0" smtClean="0">
                <a:solidFill>
                  <a:srgbClr val="8D2E47"/>
                </a:solidFill>
                <a:latin typeface="Trebuchet MS" panose="020B0603020202020204" pitchFamily="34" charset="0"/>
              </a:rPr>
              <a:t>человеку -</a:t>
            </a:r>
            <a:endParaRPr lang="ru-RU" b="1" dirty="0">
              <a:solidFill>
                <a:srgbClr val="8D2E47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40284" y="5826170"/>
            <a:ext cx="5497018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900" b="1" spc="-300" dirty="0" smtClean="0">
                <a:solidFill>
                  <a:srgbClr val="8D2E47"/>
                </a:solidFill>
                <a:latin typeface="Akrobat Bold" panose="00000800000000000000" pitchFamily="50" charset="-52"/>
              </a:rPr>
              <a:t>УСПЕШНОЕ </a:t>
            </a:r>
            <a:r>
              <a:rPr lang="ru-RU" sz="3900" b="1" spc="-300" dirty="0" smtClean="0">
                <a:solidFill>
                  <a:srgbClr val="8D2E47"/>
                </a:solidFill>
                <a:latin typeface="Akrobat Bold" panose="00000800000000000000" pitchFamily="50" charset="-52"/>
              </a:rPr>
              <a:t>ВЫПОЛНЕНИЕ </a:t>
            </a:r>
            <a:r>
              <a:rPr lang="ru-RU" sz="3900" b="1" spc="-300" dirty="0" smtClean="0">
                <a:solidFill>
                  <a:srgbClr val="8D2E47"/>
                </a:solidFill>
                <a:latin typeface="Akrobat Bold" panose="00000800000000000000" pitchFamily="50" charset="-52"/>
              </a:rPr>
              <a:t>РОЛЕЙ</a:t>
            </a:r>
            <a:endParaRPr lang="ru-RU" sz="3900" b="1" spc="-300" dirty="0">
              <a:solidFill>
                <a:srgbClr val="8D2E47"/>
              </a:solidFill>
              <a:latin typeface="Akrobat Bold" panose="00000800000000000000" pitchFamily="50" charset="-52"/>
            </a:endParaRPr>
          </a:p>
        </p:txBody>
      </p:sp>
      <p:sp>
        <p:nvSpPr>
          <p:cNvPr id="22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26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3371"/>
            <a:ext cx="12191999" cy="705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25776" t="5322" r="49645" b="472"/>
          <a:stretch/>
        </p:blipFill>
        <p:spPr>
          <a:xfrm>
            <a:off x="0" y="851506"/>
            <a:ext cx="2194070" cy="6196993"/>
          </a:xfrm>
          <a:prstGeom prst="rect">
            <a:avLst/>
          </a:prstGeom>
          <a:noFill/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19"/>
            <a:ext cx="12196800" cy="8763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0057" t="4494" r="52728" b="37360"/>
          <a:stretch/>
        </p:blipFill>
        <p:spPr>
          <a:xfrm>
            <a:off x="86628" y="-1"/>
            <a:ext cx="4928135" cy="832323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196610" y="202334"/>
            <a:ext cx="2636377" cy="458146"/>
            <a:chOff x="8105998" y="58322"/>
            <a:chExt cx="3904945" cy="678596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707BD4AC-711B-94F9-38CA-7D16EE88F11C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4032" t="23821" r="92416" b="22582"/>
            <a:stretch/>
          </p:blipFill>
          <p:spPr>
            <a:xfrm>
              <a:off x="9582623" y="58322"/>
              <a:ext cx="610370" cy="661846"/>
            </a:xfrm>
            <a:prstGeom prst="rect">
              <a:avLst/>
            </a:prstGeom>
          </p:spPr>
        </p:pic>
        <p:pic>
          <p:nvPicPr>
            <p:cNvPr id="77" name="Picture 2" descr="https://cdn-ru.bitrix24.ru/b14705198/landing/bea/bea4ea39fcebd177f504660774bc0481/Direktor_po_personalu_1x.png"/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439" y="236048"/>
              <a:ext cx="1738504" cy="425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Image 2">
              <a:extLst>
                <a:ext uri="{FF2B5EF4-FFF2-40B4-BE49-F238E27FC236}">
                  <a16:creationId xmlns:a16="http://schemas.microsoft.com/office/drawing/2014/main" id="{8D83FDD2-ABA7-231F-65FB-1BF2E873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64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105998" y="161111"/>
              <a:ext cx="1295566" cy="575807"/>
            </a:xfrm>
            <a:prstGeom prst="rect">
              <a:avLst/>
            </a:prstGeom>
          </p:spPr>
        </p:pic>
      </p:grpSp>
      <p:sp>
        <p:nvSpPr>
          <p:cNvPr id="23" name="Прямоугольник 22"/>
          <p:cNvSpPr/>
          <p:nvPr/>
        </p:nvSpPr>
        <p:spPr>
          <a:xfrm>
            <a:off x="2767075" y="1244833"/>
            <a:ext cx="6264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ko-KR" sz="2400" b="1" cap="all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ПРАКТИКА ПРИМЕНЕНИЯ ОЦЕНКИ </a:t>
            </a:r>
          </a:p>
          <a:p>
            <a:pPr>
              <a:defRPr/>
            </a:pPr>
            <a:r>
              <a:rPr lang="ru-RU" altLang="ko-KR" sz="2400" b="1" cap="all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РОЛЯМ</a:t>
            </a:r>
            <a:r>
              <a:rPr lang="en-US" altLang="ko-KR" sz="2400" b="1" cap="all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ru-RU" altLang="ko-KR" sz="2400" b="1" cap="all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ЗАДАЧАМ)</a:t>
            </a:r>
            <a:r>
              <a:rPr lang="en-US" altLang="ko-KR" sz="2400" b="1" cap="all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4" name="Picture 2" descr="F:\ВИКА\ЭЛМА\ЭЛМА ГРУПП_син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420" y="1309506"/>
            <a:ext cx="2668965" cy="43784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704794" y="2224755"/>
            <a:ext cx="9159239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200" b="1" spc="40" dirty="0">
                <a:solidFill>
                  <a:srgbClr val="CB0844"/>
                </a:solidFill>
                <a:latin typeface="Trebuchet MS" panose="020B0603020202020204" pitchFamily="34" charset="0"/>
                <a:cs typeface="Tahoma"/>
              </a:rPr>
              <a:t>Ситуация</a:t>
            </a:r>
            <a:endParaRPr lang="ru-RU" sz="1200" b="1" spc="40" dirty="0">
              <a:solidFill>
                <a:srgbClr val="CB0844"/>
              </a:solidFill>
              <a:latin typeface="Trebuchet MS" panose="020B0603020202020204" pitchFamily="34" charset="0"/>
              <a:cs typeface="Tahoma"/>
            </a:endParaRPr>
          </a:p>
          <a:p>
            <a:pPr marL="288000" indent="-144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Быстро растущая компания в области управления объектами коммерческой недвижимости</a:t>
            </a:r>
          </a:p>
          <a:p>
            <a:pPr marL="288000" indent="-144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Ввиду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покупки новых </a:t>
            </a: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объектов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возникла необходимость обеспечить заполнение вакансий</a:t>
            </a:r>
          </a:p>
          <a:p>
            <a:pPr marL="288000" indent="-144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Требовались уникальные знания и опыт работы, которые невозможно найти на внешнем рынке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767075" y="3381173"/>
            <a:ext cx="9299399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200" b="1" spc="40" dirty="0">
                <a:solidFill>
                  <a:srgbClr val="CB0844"/>
                </a:solidFill>
                <a:latin typeface="Trebuchet MS" panose="020B0603020202020204" pitchFamily="34" charset="0"/>
                <a:cs typeface="Tahoma"/>
              </a:rPr>
              <a:t>Проект</a:t>
            </a:r>
            <a:endParaRPr lang="ru-RU" sz="1200" b="1" spc="40" dirty="0">
              <a:solidFill>
                <a:srgbClr val="CB0844"/>
              </a:solidFill>
              <a:latin typeface="Trebuchet MS" panose="020B0603020202020204" pitchFamily="34" charset="0"/>
              <a:cs typeface="Tahoma"/>
            </a:endParaRPr>
          </a:p>
          <a:p>
            <a:pPr marL="288000" indent="-144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Методом интервью был проведен анализ работы и разработаны типовые управленческие задачи</a:t>
            </a:r>
          </a:p>
          <a:p>
            <a:pPr marL="288000" indent="-144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По каждой задаче разработаны моделирующие упражнения</a:t>
            </a:r>
          </a:p>
          <a:p>
            <a:pPr marL="288000" indent="-144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Участники оценивались методом «Центр Оценки»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704795" y="4583167"/>
            <a:ext cx="950816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60440"/>
              </a:buClr>
            </a:pPr>
            <a:r>
              <a:rPr lang="ru-RU" altLang="ko-KR" sz="1200" b="1" spc="40" dirty="0">
                <a:solidFill>
                  <a:srgbClr val="CB0844"/>
                </a:solidFill>
                <a:latin typeface="Trebuchet MS" panose="020B0603020202020204" pitchFamily="34" charset="0"/>
                <a:cs typeface="Tahoma"/>
              </a:rPr>
              <a:t>Результаты</a:t>
            </a:r>
            <a:endParaRPr lang="ru-RU" sz="1200" b="1" spc="40" dirty="0">
              <a:solidFill>
                <a:srgbClr val="CB0844"/>
              </a:solidFill>
              <a:latin typeface="Trebuchet MS" panose="020B0603020202020204" pitchFamily="34" charset="0"/>
              <a:cs typeface="Tahoma"/>
            </a:endParaRP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200" i="1" u="sng" dirty="0">
                <a:solidFill>
                  <a:srgbClr val="4A5C6E"/>
                </a:solidFill>
                <a:latin typeface="Trebuchet MS" panose="020B0603020202020204" pitchFamily="34" charset="0"/>
              </a:rPr>
              <a:t>HR: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Сформирован </a:t>
            </a:r>
            <a:r>
              <a:rPr lang="ru-RU" sz="1200" b="1" dirty="0">
                <a:solidFill>
                  <a:srgbClr val="4A5C6E"/>
                </a:solidFill>
                <a:latin typeface="Trebuchet MS" panose="020B0603020202020204" pitchFamily="34" charset="0"/>
              </a:rPr>
              <a:t>кадровый резерв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из числа внутренних сотрудников различных функций (маркетинг, финансы, служба эксплуатации) на замещение должности «Руководитель объекта»</a:t>
            </a: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i="1" u="sng" dirty="0">
                <a:solidFill>
                  <a:srgbClr val="4A5C6E"/>
                </a:solidFill>
                <a:latin typeface="Trebuchet MS" panose="020B0603020202020204" pitchFamily="34" charset="0"/>
              </a:rPr>
              <a:t>Менеджмент: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Удалось достичь высокого принятия новых </a:t>
            </a:r>
            <a:r>
              <a:rPr lang="en-US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HR-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методов со стороны </a:t>
            </a:r>
            <a:r>
              <a:rPr lang="ru-RU" sz="1200" b="1" dirty="0">
                <a:solidFill>
                  <a:srgbClr val="4A5C6E"/>
                </a:solidFill>
                <a:latin typeface="Trebuchet MS" panose="020B0603020202020204" pitchFamily="34" charset="0"/>
              </a:rPr>
              <a:t>руководства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 </a:t>
            </a: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i="1" u="sng" dirty="0">
                <a:solidFill>
                  <a:srgbClr val="4A5C6E"/>
                </a:solidFill>
                <a:latin typeface="Trebuchet MS" panose="020B0603020202020204" pitchFamily="34" charset="0"/>
              </a:rPr>
              <a:t>Сотрудники: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Участники оценки более осознанно подошли к своему </a:t>
            </a:r>
            <a:r>
              <a:rPr lang="ru-RU" sz="1200" b="1" i="1" dirty="0">
                <a:solidFill>
                  <a:srgbClr val="4A5C6E"/>
                </a:solidFill>
                <a:latin typeface="Trebuchet MS" panose="020B0603020202020204" pitchFamily="34" charset="0"/>
              </a:rPr>
              <a:t>карьерному планированию</a:t>
            </a: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Через более глубокое </a:t>
            </a:r>
            <a:r>
              <a:rPr lang="ru-RU" sz="1200" b="1" i="1" dirty="0">
                <a:solidFill>
                  <a:srgbClr val="4A5C6E"/>
                </a:solidFill>
                <a:latin typeface="Trebuchet MS" panose="020B0603020202020204" pitchFamily="34" charset="0"/>
              </a:rPr>
              <a:t>понимание работы руководителя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удалось разрешить «тлеющие» конфликты</a:t>
            </a: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Сформировано </a:t>
            </a:r>
            <a:r>
              <a:rPr lang="ru-RU" sz="1200" b="1" i="1" dirty="0">
                <a:solidFill>
                  <a:srgbClr val="4A5C6E"/>
                </a:solidFill>
                <a:latin typeface="Trebuchet MS" panose="020B0603020202020204" pitchFamily="34" charset="0"/>
              </a:rPr>
              <a:t>положительное отношение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к процессу регулярной оценки и развития персонала</a:t>
            </a: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i="1" dirty="0">
                <a:solidFill>
                  <a:srgbClr val="4A5C6E"/>
                </a:solidFill>
                <a:latin typeface="Trebuchet MS" panose="020B0603020202020204" pitchFamily="34" charset="0"/>
              </a:rPr>
              <a:t>У</a:t>
            </a:r>
            <a:r>
              <a:rPr lang="ru-RU" sz="1200" i="1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ровень </a:t>
            </a:r>
            <a:r>
              <a:rPr lang="ru-RU" sz="1200" b="1" i="1" dirty="0">
                <a:solidFill>
                  <a:srgbClr val="4A5C6E"/>
                </a:solidFill>
                <a:latin typeface="Trebuchet MS" panose="020B0603020202020204" pitchFamily="34" charset="0"/>
              </a:rPr>
              <a:t>самовыдвижения</a:t>
            </a:r>
            <a:r>
              <a:rPr lang="ru-RU" sz="1200" i="1" dirty="0">
                <a:solidFill>
                  <a:srgbClr val="4A5C6E"/>
                </a:solidFill>
                <a:latin typeface="Trebuchet MS" panose="020B0603020202020204" pitchFamily="34" charset="0"/>
              </a:rPr>
              <a:t> </a:t>
            </a:r>
            <a:r>
              <a:rPr lang="ru-RU" sz="1200" b="1" i="1" dirty="0">
                <a:solidFill>
                  <a:srgbClr val="4A5C6E"/>
                </a:solidFill>
                <a:latin typeface="Trebuchet MS" panose="020B0603020202020204" pitchFamily="34" charset="0"/>
              </a:rPr>
              <a:t>сотрудников </a:t>
            </a:r>
            <a:r>
              <a:rPr lang="ru-RU" sz="1200" i="1" dirty="0">
                <a:solidFill>
                  <a:srgbClr val="4A5C6E"/>
                </a:solidFill>
                <a:latin typeface="Trebuchet MS" panose="020B0603020202020204" pitchFamily="34" charset="0"/>
              </a:rPr>
              <a:t>в кадровый </a:t>
            </a:r>
            <a:r>
              <a:rPr lang="ru-RU" sz="1200" i="1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резерв повысился («сарафанное радио», отзывы участников и т.п.)</a:t>
            </a:r>
            <a:endParaRPr lang="ru-RU" sz="1200" i="1" dirty="0">
              <a:solidFill>
                <a:srgbClr val="4A5C6E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27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1601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0057" t="4494" r="52728" b="37360"/>
          <a:stretch/>
        </p:blipFill>
        <p:spPr>
          <a:xfrm>
            <a:off x="86628" y="-1"/>
            <a:ext cx="4928135" cy="832323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196610" y="202334"/>
            <a:ext cx="2636377" cy="458146"/>
            <a:chOff x="8105998" y="58322"/>
            <a:chExt cx="3904945" cy="678596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707BD4AC-711B-94F9-38CA-7D16EE88F11C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4032" t="23821" r="92416" b="22582"/>
            <a:stretch/>
          </p:blipFill>
          <p:spPr>
            <a:xfrm>
              <a:off x="9582623" y="58322"/>
              <a:ext cx="610370" cy="661846"/>
            </a:xfrm>
            <a:prstGeom prst="rect">
              <a:avLst/>
            </a:prstGeom>
          </p:spPr>
        </p:pic>
        <p:pic>
          <p:nvPicPr>
            <p:cNvPr id="77" name="Picture 2" descr="https://cdn-ru.bitrix24.ru/b14705198/landing/bea/bea4ea39fcebd177f504660774bc0481/Direktor_po_personalu_1x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439" y="236048"/>
              <a:ext cx="1738504" cy="425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Image 2">
              <a:extLst>
                <a:ext uri="{FF2B5EF4-FFF2-40B4-BE49-F238E27FC236}">
                  <a16:creationId xmlns:a16="http://schemas.microsoft.com/office/drawing/2014/main" id="{8D83FDD2-ABA7-231F-65FB-1BF2E873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4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105998" y="161111"/>
              <a:ext cx="1295566" cy="575807"/>
            </a:xfrm>
            <a:prstGeom prst="rect">
              <a:avLst/>
            </a:prstGeom>
          </p:spPr>
        </p:pic>
      </p:grpSp>
      <p:pic>
        <p:nvPicPr>
          <p:cNvPr id="7" name="Picture 2" descr="https://smolgazeta.ru/fc-web/fc-files/2020/03/7458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99" b="760"/>
          <a:stretch/>
        </p:blipFill>
        <p:spPr bwMode="auto">
          <a:xfrm>
            <a:off x="0" y="869397"/>
            <a:ext cx="2203474" cy="617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07471" y="1070059"/>
            <a:ext cx="6264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ko-KR" sz="2400" b="1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ПРАКТИКА ПРИМЕНЕНИЯ ОЦЕНКИ </a:t>
            </a:r>
          </a:p>
          <a:p>
            <a:pPr>
              <a:defRPr/>
            </a:pPr>
            <a:r>
              <a:rPr lang="ru-RU" altLang="ko-KR" sz="2400" b="1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РОЛЯМ</a:t>
            </a:r>
            <a:r>
              <a:rPr lang="en-US" altLang="ko-KR" sz="2400" b="1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ru-RU" altLang="ko-KR" sz="2400" b="1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ЗАДАЧАМ)</a:t>
            </a:r>
            <a:r>
              <a:rPr lang="en-US" altLang="ko-KR" sz="2400" b="1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21281" y="2230468"/>
            <a:ext cx="8130423" cy="120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ko-KR" sz="1200" b="1" spc="40" dirty="0">
                <a:solidFill>
                  <a:srgbClr val="CB0844"/>
                </a:solidFill>
                <a:latin typeface="Trebuchet MS" panose="020B0603020202020204" pitchFamily="34" charset="0"/>
                <a:cs typeface="Tahoma"/>
              </a:rPr>
              <a:t>Проект</a:t>
            </a:r>
            <a:endParaRPr lang="ru-RU" sz="1200" b="1" spc="40" dirty="0">
              <a:solidFill>
                <a:srgbClr val="CB0844"/>
              </a:solidFill>
              <a:latin typeface="Trebuchet MS" panose="020B0603020202020204" pitchFamily="34" charset="0"/>
              <a:cs typeface="Tahoma"/>
            </a:endParaRP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Крупный федеральный </a:t>
            </a: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кадровый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конкурс</a:t>
            </a: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Был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понятен функционал должности на уровне </a:t>
            </a: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задач</a:t>
            </a: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Конкурсанты – люди с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различным опытом и </a:t>
            </a: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профилем</a:t>
            </a: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Финальный этап отбора лучших проводился методом «Оценочная конференция»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21281" y="3930675"/>
            <a:ext cx="8130423" cy="242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ko-KR" sz="1200" b="1" spc="40" dirty="0">
                <a:solidFill>
                  <a:srgbClr val="CB0844"/>
                </a:solidFill>
                <a:latin typeface="Trebuchet MS" panose="020B0603020202020204" pitchFamily="34" charset="0"/>
                <a:cs typeface="Tahoma"/>
              </a:rPr>
              <a:t>Пример моделирующего упражнения</a:t>
            </a:r>
            <a:endParaRPr lang="ru-RU" sz="1200" b="1" spc="40" dirty="0">
              <a:solidFill>
                <a:srgbClr val="CB0844"/>
              </a:solidFill>
              <a:latin typeface="Trebuchet MS" panose="020B0603020202020204" pitchFamily="34" charset="0"/>
              <a:cs typeface="Tahoma"/>
            </a:endParaRP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Trebuchet MS" panose="020B0603020202020204" pitchFamily="34" charset="0"/>
              </a:rPr>
              <a:t>Цели: оценить эффективность участников в роли </a:t>
            </a:r>
            <a:r>
              <a:rPr lang="ru-RU" sz="1200" b="1" i="1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«Представитель (организации) во внешнем мире»</a:t>
            </a:r>
            <a:endParaRPr lang="ru-RU" sz="1200" b="1" i="1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8000" indent="-144000">
              <a:spcBef>
                <a:spcPts val="3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200" u="sng" dirty="0">
                <a:solidFill>
                  <a:srgbClr val="4A5C6E"/>
                </a:solidFill>
                <a:latin typeface="Trebuchet MS" panose="020B0603020202020204" pitchFamily="34" charset="0"/>
              </a:rPr>
              <a:t>Задание:</a:t>
            </a:r>
          </a:p>
          <a:p>
            <a:pPr marL="684000" lvl="1" indent="-216000">
              <a:spcBef>
                <a:spcPts val="300"/>
              </a:spcBef>
              <a:buClr>
                <a:srgbClr val="15416F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Провести несколько раундов переговоров с разными вводными (контекст, цель, роли)</a:t>
            </a:r>
          </a:p>
          <a:p>
            <a:pPr marL="684000" lvl="1" indent="-216000">
              <a:spcBef>
                <a:spcPts val="300"/>
              </a:spcBef>
              <a:buClr>
                <a:srgbClr val="15416F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Каждый из участников в малой группе поочередно выполнял роль медиатора</a:t>
            </a: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. Оценивался только медиатор</a:t>
            </a:r>
            <a:endParaRPr lang="ru-RU" sz="1200" dirty="0">
              <a:solidFill>
                <a:srgbClr val="4A5C6E"/>
              </a:solidFill>
              <a:latin typeface="Trebuchet MS" panose="020B0603020202020204" pitchFamily="34" charset="0"/>
            </a:endParaRPr>
          </a:p>
          <a:p>
            <a:pPr marL="684000" lvl="1" indent="-216000">
              <a:spcBef>
                <a:spcPts val="300"/>
              </a:spcBef>
              <a:buClr>
                <a:srgbClr val="15416F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По итогам каждого раунда медиатор озвучивал предлагаемое им решение, остальные участники оценивали степень своего </a:t>
            </a: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согласия с решением</a:t>
            </a:r>
            <a:endParaRPr lang="ru-RU" sz="1200" dirty="0">
              <a:solidFill>
                <a:srgbClr val="4A5C6E"/>
              </a:solidFill>
              <a:latin typeface="Trebuchet MS" panose="020B0603020202020204" pitchFamily="34" charset="0"/>
            </a:endParaRPr>
          </a:p>
          <a:p>
            <a:pPr marL="684000" lvl="1" indent="-216000">
              <a:spcBef>
                <a:spcPts val="300"/>
              </a:spcBef>
              <a:buClr>
                <a:srgbClr val="15416F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В зависимости от уровня согласия медиатору присуждалось количество </a:t>
            </a: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баллов</a:t>
            </a:r>
            <a:endParaRPr lang="ru-RU" sz="1200" dirty="0">
              <a:solidFill>
                <a:srgbClr val="4A5C6E"/>
              </a:solidFill>
              <a:latin typeface="Trebuchet MS" panose="020B0603020202020204" pitchFamily="34" charset="0"/>
            </a:endParaRPr>
          </a:p>
          <a:p>
            <a:pPr marL="684000" lvl="1" indent="-216000">
              <a:spcBef>
                <a:spcPts val="300"/>
              </a:spcBef>
              <a:buClr>
                <a:srgbClr val="15416F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Конкурсанты </a:t>
            </a:r>
            <a:r>
              <a:rPr lang="ru-RU" sz="1200" dirty="0">
                <a:solidFill>
                  <a:srgbClr val="4A5C6E"/>
                </a:solidFill>
                <a:latin typeface="Trebuchet MS" panose="020B0603020202020204" pitchFamily="34" charset="0"/>
              </a:rPr>
              <a:t>оценивались по результату их работы в роли, </a:t>
            </a:r>
            <a:r>
              <a:rPr lang="ru-RU" sz="1200" dirty="0" smtClean="0">
                <a:solidFill>
                  <a:srgbClr val="4A5C6E"/>
                </a:solidFill>
                <a:latin typeface="Trebuchet MS" panose="020B0603020202020204" pitchFamily="34" charset="0"/>
              </a:rPr>
              <a:t>при этом результат мог быть достигнут очень по-разному</a:t>
            </a:r>
            <a:endParaRPr lang="ru-RU" sz="1200" dirty="0">
              <a:solidFill>
                <a:srgbClr val="4A5C6E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28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12098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7BD4AC-711B-94F9-38CA-7D16EE88F11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0057" t="4494" r="52728" b="37360"/>
          <a:stretch/>
        </p:blipFill>
        <p:spPr>
          <a:xfrm>
            <a:off x="6477000" y="0"/>
            <a:ext cx="5708650" cy="8763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9374566" y="216412"/>
            <a:ext cx="2636377" cy="458146"/>
            <a:chOff x="8105998" y="58322"/>
            <a:chExt cx="3904945" cy="67859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7BD4AC-711B-94F9-38CA-7D16EE88F11C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4032" t="23821" r="92416" b="22582"/>
            <a:stretch/>
          </p:blipFill>
          <p:spPr>
            <a:xfrm>
              <a:off x="9582623" y="58322"/>
              <a:ext cx="610370" cy="661846"/>
            </a:xfrm>
            <a:prstGeom prst="rect">
              <a:avLst/>
            </a:prstGeom>
          </p:spPr>
        </p:pic>
        <p:pic>
          <p:nvPicPr>
            <p:cNvPr id="18" name="Picture 2" descr="https://cdn-ru.bitrix24.ru/b14705198/landing/bea/bea4ea39fcebd177f504660774bc0481/Direktor_po_personalu_1x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439" y="236048"/>
              <a:ext cx="1738504" cy="425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 2">
              <a:extLst>
                <a:ext uri="{FF2B5EF4-FFF2-40B4-BE49-F238E27FC236}">
                  <a16:creationId xmlns:a16="http://schemas.microsoft.com/office/drawing/2014/main" id="{8D83FDD2-ABA7-231F-65FB-1BF2E873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4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105998" y="161111"/>
              <a:ext cx="1295566" cy="575807"/>
            </a:xfrm>
            <a:prstGeom prst="rect">
              <a:avLst/>
            </a:prstGeom>
          </p:spPr>
        </p:pic>
      </p:grpSp>
      <p:sp>
        <p:nvSpPr>
          <p:cNvPr id="10" name="Заголовок 4"/>
          <p:cNvSpPr txBox="1">
            <a:spLocks/>
          </p:cNvSpPr>
          <p:nvPr/>
        </p:nvSpPr>
        <p:spPr>
          <a:xfrm>
            <a:off x="7391400" y="3216473"/>
            <a:ext cx="3352800" cy="6155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ru-RU" sz="4000" b="1" spc="-5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ВОПРОСЫ</a:t>
            </a:r>
            <a:endParaRPr lang="ru-RU" sz="4000" b="1" spc="-5" dirty="0">
              <a:solidFill>
                <a:srgbClr val="42556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7" t="1111" r="3746" b="1465"/>
          <a:stretch/>
        </p:blipFill>
        <p:spPr>
          <a:xfrm>
            <a:off x="-9938" y="-6994"/>
            <a:ext cx="6942666" cy="7065433"/>
          </a:xfrm>
          <a:custGeom>
            <a:avLst/>
            <a:gdLst>
              <a:gd name="connsiteX0" fmla="*/ 0 w 4619625"/>
              <a:gd name="connsiteY0" fmla="*/ 0 h 6858001"/>
              <a:gd name="connsiteX1" fmla="*/ 4619625 w 4619625"/>
              <a:gd name="connsiteY1" fmla="*/ 0 h 6858001"/>
              <a:gd name="connsiteX2" fmla="*/ 4619625 w 4619625"/>
              <a:gd name="connsiteY2" fmla="*/ 6858001 h 6858001"/>
              <a:gd name="connsiteX3" fmla="*/ 0 w 461962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9625" h="6858001">
                <a:moveTo>
                  <a:pt x="0" y="0"/>
                </a:moveTo>
                <a:lnTo>
                  <a:pt x="4619625" y="0"/>
                </a:lnTo>
                <a:lnTo>
                  <a:pt x="4619625" y="6858001"/>
                </a:lnTo>
                <a:lnTo>
                  <a:pt x="0" y="68580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1062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C2DC95-2E45-50AF-D402-073A3D532D02}"/>
              </a:ext>
            </a:extLst>
          </p:cNvPr>
          <p:cNvSpPr/>
          <p:nvPr/>
        </p:nvSpPr>
        <p:spPr>
          <a:xfrm>
            <a:off x="658814" y="557873"/>
            <a:ext cx="2863328" cy="52322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1219170"/>
            <a:r>
              <a:rPr lang="en-US" sz="2800" b="1" dirty="0" smtClean="0">
                <a:solidFill>
                  <a:srgbClr val="1540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2800" b="1" dirty="0">
              <a:solidFill>
                <a:srgbClr val="1540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C2DC95-2E45-50AF-D402-073A3D532D02}"/>
              </a:ext>
            </a:extLst>
          </p:cNvPr>
          <p:cNvSpPr/>
          <p:nvPr/>
        </p:nvSpPr>
        <p:spPr>
          <a:xfrm>
            <a:off x="658814" y="1404754"/>
            <a:ext cx="2863328" cy="52322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СОДЕРЖАНИЕ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541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8A03A-384C-AE7E-70FE-C20888DB044C}"/>
              </a:ext>
            </a:extLst>
          </p:cNvPr>
          <p:cNvSpPr txBox="1">
            <a:spLocks/>
          </p:cNvSpPr>
          <p:nvPr/>
        </p:nvSpPr>
        <p:spPr>
          <a:xfrm>
            <a:off x="621841" y="3615731"/>
            <a:ext cx="2188737" cy="94795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7E6E6">
                  <a:lumMod val="2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Насколько хорош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компетентностный подход в меняющейся среде?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C284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4DD9A-C518-4F34-0DFE-3B6E840D6F02}"/>
              </a:ext>
            </a:extLst>
          </p:cNvPr>
          <p:cNvSpPr txBox="1">
            <a:spLocks/>
          </p:cNvSpPr>
          <p:nvPr/>
        </p:nvSpPr>
        <p:spPr>
          <a:xfrm>
            <a:off x="2874699" y="3623982"/>
            <a:ext cx="2082313" cy="94795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7E6E6">
                  <a:lumMod val="2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</a:t>
            </a:r>
            <a:r>
              <a:rPr lang="ru-RU" sz="1400" b="1" dirty="0" smtClean="0">
                <a:solidFill>
                  <a:srgbClr val="8C28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такое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ролям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задачам и что нового она может предложить?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C284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98E28C-4C5F-A681-3684-7F87F3E5F50B}"/>
              </a:ext>
            </a:extLst>
          </p:cNvPr>
          <p:cNvSpPr txBox="1">
            <a:spLocks/>
          </p:cNvSpPr>
          <p:nvPr/>
        </p:nvSpPr>
        <p:spPr>
          <a:xfrm>
            <a:off x="7407112" y="3608348"/>
            <a:ext cx="2050272" cy="94795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7E6E6">
                  <a:lumMod val="2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Универсальная модель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управленческих ролей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ЭКОПСИ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C284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1C85542-4B92-D52B-9FC7-175F4A8920E2}"/>
              </a:ext>
            </a:extLst>
          </p:cNvPr>
          <p:cNvSpPr/>
          <p:nvPr/>
        </p:nvSpPr>
        <p:spPr>
          <a:xfrm>
            <a:off x="621840" y="3109116"/>
            <a:ext cx="10837862" cy="87086"/>
          </a:xfrm>
          <a:prstGeom prst="rect">
            <a:avLst/>
          </a:prstGeom>
          <a:solidFill>
            <a:srgbClr val="E4E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2710997-9B62-CEE5-F619-B13D6FD4EA3F}"/>
              </a:ext>
            </a:extLst>
          </p:cNvPr>
          <p:cNvSpPr/>
          <p:nvPr/>
        </p:nvSpPr>
        <p:spPr>
          <a:xfrm>
            <a:off x="621840" y="3047537"/>
            <a:ext cx="210245" cy="210245"/>
          </a:xfrm>
          <a:prstGeom prst="ellipse">
            <a:avLst/>
          </a:prstGeom>
          <a:solidFill>
            <a:srgbClr val="8C2841"/>
          </a:solidFill>
          <a:ln>
            <a:noFill/>
          </a:ln>
          <a:effectLst>
            <a:outerShdw blurRad="211525" dist="38100" dir="2700000" sx="96219" sy="96219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2F55EE2-9C68-9BDB-65F4-23FCF102FA9C}"/>
              </a:ext>
            </a:extLst>
          </p:cNvPr>
          <p:cNvSpPr/>
          <p:nvPr/>
        </p:nvSpPr>
        <p:spPr>
          <a:xfrm>
            <a:off x="2874700" y="3047537"/>
            <a:ext cx="210245" cy="210245"/>
          </a:xfrm>
          <a:prstGeom prst="ellipse">
            <a:avLst/>
          </a:prstGeom>
          <a:solidFill>
            <a:srgbClr val="8C2841"/>
          </a:solidFill>
          <a:ln>
            <a:noFill/>
          </a:ln>
          <a:effectLst>
            <a:outerShdw blurRad="211525" dist="38100" dir="2700000" sx="96219" sy="96219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BEA8E34-727A-F77B-A255-62284E28100C}"/>
              </a:ext>
            </a:extLst>
          </p:cNvPr>
          <p:cNvSpPr/>
          <p:nvPr/>
        </p:nvSpPr>
        <p:spPr>
          <a:xfrm>
            <a:off x="9534384" y="3047537"/>
            <a:ext cx="210245" cy="210245"/>
          </a:xfrm>
          <a:prstGeom prst="ellipse">
            <a:avLst/>
          </a:prstGeom>
          <a:solidFill>
            <a:srgbClr val="8C2841"/>
          </a:solidFill>
          <a:ln>
            <a:noFill/>
          </a:ln>
          <a:effectLst>
            <a:outerShdw blurRad="211525" dist="38100" dir="2700000" sx="96219" sy="96219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20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3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  <p:pic>
        <p:nvPicPr>
          <p:cNvPr id="22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28262D-A6E9-48AA-BF6F-87E0100BB3FF}"/>
              </a:ext>
            </a:extLst>
          </p:cNvPr>
          <p:cNvSpPr txBox="1">
            <a:spLocks/>
          </p:cNvSpPr>
          <p:nvPr/>
        </p:nvSpPr>
        <p:spPr>
          <a:xfrm>
            <a:off x="9532924" y="3623982"/>
            <a:ext cx="2230832" cy="117205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buClr>
                <a:srgbClr val="E7E6E6">
                  <a:lumMod val="2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Кейсы клиентов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«Оценка по 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ролям/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задачам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8C284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buClr>
                <a:srgbClr val="E7E6E6">
                  <a:lumMod val="2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формирования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кадрового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резерва»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C284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Овал 36">
            <a:extLst>
              <a:ext uri="{FF2B5EF4-FFF2-40B4-BE49-F238E27FC236}">
                <a16:creationId xmlns:a16="http://schemas.microsoft.com/office/drawing/2014/main" id="{9A911107-758D-4646-9CCD-0CD6E46D135A}"/>
              </a:ext>
            </a:extLst>
          </p:cNvPr>
          <p:cNvSpPr/>
          <p:nvPr/>
        </p:nvSpPr>
        <p:spPr>
          <a:xfrm>
            <a:off x="5043641" y="3047537"/>
            <a:ext cx="210245" cy="210245"/>
          </a:xfrm>
          <a:prstGeom prst="ellipse">
            <a:avLst/>
          </a:prstGeom>
          <a:solidFill>
            <a:srgbClr val="8C2841"/>
          </a:solidFill>
          <a:ln>
            <a:noFill/>
          </a:ln>
          <a:effectLst>
            <a:outerShdw blurRad="211525" dist="38100" dir="2700000" sx="96219" sy="96219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E4DD9A-C518-4F34-0DFE-3B6E840D6F02}"/>
              </a:ext>
            </a:extLst>
          </p:cNvPr>
          <p:cNvSpPr txBox="1">
            <a:spLocks/>
          </p:cNvSpPr>
          <p:nvPr/>
        </p:nvSpPr>
        <p:spPr>
          <a:xfrm>
            <a:off x="5043641" y="3615731"/>
            <a:ext cx="2319688" cy="69807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buClr>
                <a:srgbClr val="E7E6E6">
                  <a:lumMod val="25000"/>
                </a:srgbClr>
              </a:buClr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8C28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Небольшая практика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buClr>
                <a:srgbClr val="E7E6E6">
                  <a:lumMod val="2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основе видео-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8C284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примеров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C284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BEA8E34-727A-F77B-A255-62284E28100C}"/>
              </a:ext>
            </a:extLst>
          </p:cNvPr>
          <p:cNvSpPr/>
          <p:nvPr/>
        </p:nvSpPr>
        <p:spPr>
          <a:xfrm>
            <a:off x="7372958" y="3047537"/>
            <a:ext cx="210245" cy="210245"/>
          </a:xfrm>
          <a:prstGeom prst="ellipse">
            <a:avLst/>
          </a:prstGeom>
          <a:solidFill>
            <a:srgbClr val="8C2841"/>
          </a:solidFill>
          <a:ln>
            <a:noFill/>
          </a:ln>
          <a:effectLst>
            <a:outerShdw blurRad="211525" dist="38100" dir="2700000" sx="96219" sy="96219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42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7048500"/>
          </a:xfrm>
          <a:prstGeom prst="rect">
            <a:avLst/>
          </a:prstGeom>
          <a:solidFill>
            <a:srgbClr val="8B2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460887" y="398065"/>
            <a:ext cx="2019005" cy="89733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6659588-BA56-F7D2-2F11-692DB2862A5B}"/>
              </a:ext>
            </a:extLst>
          </p:cNvPr>
          <p:cNvSpPr/>
          <p:nvPr/>
        </p:nvSpPr>
        <p:spPr>
          <a:xfrm>
            <a:off x="658813" y="3212976"/>
            <a:ext cx="5760640" cy="126188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1219170"/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Продолжим общение</a:t>
            </a:r>
          </a:p>
          <a:p>
            <a:pPr defTabSz="1219170"/>
            <a:r>
              <a:rPr lang="ru-RU" sz="35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 </a:t>
            </a:r>
            <a:r>
              <a:rPr lang="en-US" sz="35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Telegram</a:t>
            </a:r>
            <a:r>
              <a:rPr lang="ru-RU" sz="35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-канале </a:t>
            </a:r>
            <a:endParaRPr lang="ru-RU" sz="3500" b="1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12" y="4788688"/>
            <a:ext cx="1645343" cy="162849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479123" y="5324167"/>
            <a:ext cx="5128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/>
              </a:rPr>
              <a:t>https://t.me/ecopsy_assessment</a:t>
            </a:r>
            <a:endParaRPr lang="ru-RU" sz="2400" b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79123" y="5955519"/>
            <a:ext cx="3445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  <a:latin typeface="Roboto" panose="02000000000000000000" pitchFamily="2" charset="0"/>
              </a:rPr>
              <a:t>Центр Оценки в лицах</a:t>
            </a:r>
          </a:p>
        </p:txBody>
      </p:sp>
    </p:spTree>
    <p:extLst>
      <p:ext uri="{BB962C8B-B14F-4D97-AF65-F5344CB8AC3E}">
        <p14:creationId xmlns:p14="http://schemas.microsoft.com/office/powerpoint/2010/main" val="165635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C2DC95-2E45-50AF-D402-073A3D532D02}"/>
              </a:ext>
            </a:extLst>
          </p:cNvPr>
          <p:cNvSpPr/>
          <p:nvPr/>
        </p:nvSpPr>
        <p:spPr>
          <a:xfrm>
            <a:off x="658814" y="557873"/>
            <a:ext cx="2863328" cy="52322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1219170"/>
            <a:r>
              <a:rPr lang="en-US" sz="2800" b="1" dirty="0" smtClean="0">
                <a:solidFill>
                  <a:srgbClr val="1540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2800" b="1" dirty="0">
              <a:solidFill>
                <a:srgbClr val="1540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17" y="1749947"/>
            <a:ext cx="10613889" cy="4866202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29940" y="1201783"/>
            <a:ext cx="7086600" cy="73866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15416F"/>
                </a:solidFill>
                <a:latin typeface="Trebuchet MS"/>
                <a:cs typeface="Trebuchet MS"/>
              </a:rPr>
              <a:t>В ОЦЕНКЕ МОГУТ </a:t>
            </a:r>
            <a:r>
              <a:rPr lang="ru-RU" sz="2400" b="1" dirty="0" smtClean="0">
                <a:solidFill>
                  <a:srgbClr val="15416F"/>
                </a:solidFill>
                <a:latin typeface="Trebuchet MS"/>
                <a:cs typeface="Trebuchet MS"/>
              </a:rPr>
              <a:t>ПРИМЕНЯТЬСЯ </a:t>
            </a:r>
            <a:endParaRPr lang="en-US" sz="2400" b="1" dirty="0" smtClean="0">
              <a:solidFill>
                <a:srgbClr val="15416F"/>
              </a:solidFill>
              <a:latin typeface="Trebuchet MS"/>
              <a:cs typeface="Trebuchet MS"/>
            </a:endParaRPr>
          </a:p>
          <a:p>
            <a:r>
              <a:rPr lang="ru-RU" sz="2400" b="1" dirty="0" smtClean="0">
                <a:solidFill>
                  <a:srgbClr val="15416F"/>
                </a:solidFill>
                <a:latin typeface="Trebuchet MS"/>
                <a:cs typeface="Trebuchet MS"/>
              </a:rPr>
              <a:t>САМЫЕ </a:t>
            </a:r>
            <a:r>
              <a:rPr lang="ru-RU" sz="2400" b="1" dirty="0">
                <a:solidFill>
                  <a:srgbClr val="15416F"/>
                </a:solidFill>
                <a:latin typeface="Trebuchet MS"/>
                <a:cs typeface="Trebuchet MS"/>
              </a:rPr>
              <a:t>РАЗНЫЕ </a:t>
            </a:r>
            <a:r>
              <a:rPr lang="ru-RU" sz="2400" b="1" dirty="0" smtClean="0">
                <a:solidFill>
                  <a:srgbClr val="15416F"/>
                </a:solidFill>
                <a:latin typeface="Trebuchet MS"/>
                <a:cs typeface="Trebuchet MS"/>
              </a:rPr>
              <a:t>КРИТЕРИИ</a:t>
            </a:r>
            <a:endParaRPr lang="ru-RU" sz="2400" b="1" dirty="0">
              <a:solidFill>
                <a:srgbClr val="15416F"/>
              </a:solidFill>
              <a:latin typeface="Trebuchet MS"/>
              <a:cs typeface="Trebuchet MS"/>
            </a:endParaRPr>
          </a:p>
        </p:txBody>
      </p:sp>
      <p:sp>
        <p:nvSpPr>
          <p:cNvPr id="6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4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137300-9DCB-413F-B416-85114BDBF544}"/>
              </a:ext>
            </a:extLst>
          </p:cNvPr>
          <p:cNvSpPr/>
          <p:nvPr/>
        </p:nvSpPr>
        <p:spPr>
          <a:xfrm>
            <a:off x="6866287" y="4037700"/>
            <a:ext cx="4765408" cy="136960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 defTabSz="1186252">
              <a:defRPr/>
            </a:pPr>
            <a:r>
              <a:rPr lang="ru-RU" sz="4800" b="1" dirty="0" smtClean="0">
                <a:solidFill>
                  <a:srgbClr val="8D2E47"/>
                </a:solidFill>
                <a:latin typeface="Open Sans"/>
                <a:ea typeface="Verdana" panose="020B0604030504040204" pitchFamily="34" charset="0"/>
              </a:rPr>
              <a:t>НАПИШИТЕ</a:t>
            </a:r>
            <a:r>
              <a:rPr lang="ru-RU" sz="5000" b="1" dirty="0" smtClean="0">
                <a:solidFill>
                  <a:srgbClr val="8D2E47"/>
                </a:solidFill>
                <a:latin typeface="Open Sans"/>
                <a:ea typeface="Verdana" panose="020B0604030504040204" pitchFamily="34" charset="0"/>
              </a:rPr>
              <a:t> </a:t>
            </a:r>
          </a:p>
          <a:p>
            <a:pPr algn="ctr" defTabSz="1186252">
              <a:defRPr/>
            </a:pPr>
            <a:r>
              <a:rPr lang="ru-RU" sz="3300" b="1" dirty="0" smtClean="0">
                <a:solidFill>
                  <a:srgbClr val="8D2E47"/>
                </a:solidFill>
                <a:latin typeface="Open Sans"/>
                <a:ea typeface="Verdana" panose="020B0604030504040204" pitchFamily="34" charset="0"/>
              </a:rPr>
              <a:t>в комментариях</a:t>
            </a:r>
            <a:endParaRPr lang="ru-RU" sz="3300" b="1" dirty="0">
              <a:solidFill>
                <a:srgbClr val="8D2E47"/>
              </a:solidFill>
              <a:latin typeface="Open Sans"/>
            </a:endParaRPr>
          </a:p>
        </p:txBody>
      </p:sp>
      <p:pic>
        <p:nvPicPr>
          <p:cNvPr id="2050" name="Picture 2" descr="https://phonoteka.org/uploads/posts/2021-03/1616693408_18-p-smartfon-v-ruke-18.jpg"/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74957" y="2034943"/>
            <a:ext cx="57031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15416F"/>
                </a:solidFill>
              </a:rPr>
              <a:t>Какие </a:t>
            </a:r>
            <a:r>
              <a:rPr lang="ru-RU" sz="3200" b="1" dirty="0" smtClean="0">
                <a:solidFill>
                  <a:srgbClr val="15416F"/>
                </a:solidFill>
              </a:rPr>
              <a:t>критерии </a:t>
            </a:r>
            <a:r>
              <a:rPr lang="ru-RU" sz="3200" b="1" dirty="0">
                <a:solidFill>
                  <a:srgbClr val="15416F"/>
                </a:solidFill>
              </a:rPr>
              <a:t>оценки </a:t>
            </a:r>
            <a:endParaRPr lang="ru-RU" sz="3200" b="1" dirty="0" smtClean="0">
              <a:solidFill>
                <a:srgbClr val="15416F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15416F"/>
                </a:solidFill>
              </a:rPr>
              <a:t>Вы </a:t>
            </a:r>
            <a:r>
              <a:rPr lang="ru-RU" sz="3200" b="1" dirty="0">
                <a:solidFill>
                  <a:srgbClr val="15416F"/>
                </a:solidFill>
              </a:rPr>
              <a:t>используете </a:t>
            </a:r>
            <a:endParaRPr lang="ru-RU" sz="3200" b="1" dirty="0" smtClean="0">
              <a:solidFill>
                <a:srgbClr val="15416F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15416F"/>
                </a:solidFill>
              </a:rPr>
              <a:t>в </a:t>
            </a:r>
            <a:r>
              <a:rPr lang="ru-RU" sz="3200" b="1" dirty="0">
                <a:solidFill>
                  <a:srgbClr val="15416F"/>
                </a:solidFill>
              </a:rPr>
              <a:t>вашей организации?</a:t>
            </a:r>
          </a:p>
        </p:txBody>
      </p:sp>
      <p:sp>
        <p:nvSpPr>
          <p:cNvPr id="8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5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796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C2DC95-2E45-50AF-D402-073A3D532D02}"/>
              </a:ext>
            </a:extLst>
          </p:cNvPr>
          <p:cNvSpPr/>
          <p:nvPr/>
        </p:nvSpPr>
        <p:spPr>
          <a:xfrm>
            <a:off x="658814" y="557873"/>
            <a:ext cx="2863328" cy="52322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0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540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78AF523B-EEF6-972A-60DA-C1507C290EBD}"/>
              </a:ext>
            </a:extLst>
          </p:cNvPr>
          <p:cNvSpPr txBox="1">
            <a:spLocks/>
          </p:cNvSpPr>
          <p:nvPr/>
        </p:nvSpPr>
        <p:spPr>
          <a:xfrm>
            <a:off x="658814" y="1582916"/>
            <a:ext cx="481985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5416E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Trebuchet MS"/>
                <a:ea typeface="+mj-ea"/>
              </a:rPr>
              <a:t>МОДЕЛИ КОМПЕТЕНЦИЙ </a:t>
            </a:r>
            <a:b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Trebuchet MS"/>
                <a:ea typeface="+mj-ea"/>
              </a:rPr>
            </a:b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Trebuchet MS"/>
                <a:ea typeface="+mj-ea"/>
              </a:rPr>
              <a:t>ШИРОКО ИСПОЛЬЗУЮТСЯ В РФ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8814" y="2859935"/>
            <a:ext cx="146386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800" b="1" dirty="0">
                <a:solidFill>
                  <a:srgbClr val="15416F"/>
                </a:solidFill>
                <a:latin typeface="Akrobat ExtraBold" panose="00000900000000000000" pitchFamily="50" charset="-52"/>
                <a:cs typeface="Trebuchet MS"/>
              </a:rPr>
              <a:t>79%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22676" y="3022409"/>
            <a:ext cx="3931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25569"/>
                </a:solidFill>
                <a:latin typeface="Trebuchet MS"/>
              </a:rPr>
              <a:t>организаций регулярно </a:t>
            </a:r>
          </a:p>
          <a:p>
            <a:r>
              <a:rPr lang="ru-RU" b="1" i="1" dirty="0">
                <a:solidFill>
                  <a:srgbClr val="425569"/>
                </a:solidFill>
                <a:latin typeface="Trebuchet MS"/>
              </a:rPr>
              <a:t>проводят оценку </a:t>
            </a:r>
            <a:r>
              <a:rPr lang="ru-RU" dirty="0">
                <a:solidFill>
                  <a:srgbClr val="425569"/>
                </a:solidFill>
                <a:latin typeface="Trebuchet MS"/>
              </a:rPr>
              <a:t>персонала</a:t>
            </a:r>
            <a:endParaRPr lang="en-US" dirty="0">
              <a:solidFill>
                <a:srgbClr val="425569"/>
              </a:solidFill>
              <a:latin typeface="Trebuchet M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4253" y="3806425"/>
            <a:ext cx="150874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800" b="1" dirty="0">
                <a:solidFill>
                  <a:srgbClr val="15416F"/>
                </a:solidFill>
                <a:latin typeface="Akrobat ExtraBold" panose="00000900000000000000" pitchFamily="50" charset="-52"/>
                <a:cs typeface="Trebuchet MS"/>
              </a:rPr>
              <a:t>93%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92999" y="3871446"/>
            <a:ext cx="39315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25569"/>
                </a:solidFill>
                <a:latin typeface="Trebuchet MS"/>
              </a:rPr>
              <a:t>крупных компаний имеют </a:t>
            </a:r>
          </a:p>
          <a:p>
            <a:r>
              <a:rPr lang="ru-RU" b="1" i="1" dirty="0">
                <a:solidFill>
                  <a:srgbClr val="425569"/>
                </a:solidFill>
                <a:latin typeface="Trebuchet MS"/>
              </a:rPr>
              <a:t>модели </a:t>
            </a:r>
            <a:r>
              <a:rPr lang="ru-RU" b="1" i="1" dirty="0" smtClean="0">
                <a:solidFill>
                  <a:srgbClr val="425569"/>
                </a:solidFill>
                <a:latin typeface="Trebuchet MS"/>
              </a:rPr>
              <a:t>компетенций</a:t>
            </a:r>
            <a:endParaRPr lang="ru-RU" dirty="0">
              <a:solidFill>
                <a:srgbClr val="425569"/>
              </a:solidFill>
              <a:latin typeface="Trebuchet MS"/>
            </a:endParaRPr>
          </a:p>
          <a:p>
            <a:r>
              <a:rPr lang="ru-RU" dirty="0">
                <a:solidFill>
                  <a:srgbClr val="425569"/>
                </a:solidFill>
                <a:latin typeface="Trebuchet MS"/>
              </a:rPr>
              <a:t>в формализованном виде </a:t>
            </a:r>
            <a:endParaRPr lang="en-US" dirty="0">
              <a:solidFill>
                <a:srgbClr val="425569"/>
              </a:solidFill>
              <a:latin typeface="Trebuchet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09433" y="2885377"/>
            <a:ext cx="156485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800" b="1" dirty="0">
                <a:solidFill>
                  <a:srgbClr val="15416F"/>
                </a:solidFill>
                <a:latin typeface="Akrobat ExtraBold" panose="00000900000000000000" pitchFamily="50" charset="-52"/>
                <a:cs typeface="Trebuchet MS"/>
              </a:rPr>
              <a:t>80%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74285" y="3046226"/>
            <a:ext cx="41412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25569"/>
                </a:solidFill>
                <a:latin typeface="Trebuchet MS"/>
              </a:rPr>
              <a:t>моделей содержат общекорпоративные требования, основанные </a:t>
            </a:r>
            <a:r>
              <a:rPr lang="ru-RU" b="1" i="1" dirty="0">
                <a:solidFill>
                  <a:srgbClr val="425569"/>
                </a:solidFill>
                <a:latin typeface="Trebuchet MS"/>
              </a:rPr>
              <a:t>на ценностях  </a:t>
            </a:r>
            <a:endParaRPr lang="en-US" b="1" i="1" dirty="0">
              <a:solidFill>
                <a:srgbClr val="425569"/>
              </a:solidFill>
              <a:latin typeface="Trebuchet M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36553" y="3798251"/>
            <a:ext cx="17712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800" b="1" dirty="0">
                <a:solidFill>
                  <a:srgbClr val="15416F"/>
                </a:solidFill>
                <a:latin typeface="Akrobat ExtraBold" panose="00000900000000000000" pitchFamily="50" charset="-52"/>
                <a:cs typeface="Trebuchet MS"/>
              </a:rPr>
              <a:t>60%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760719" y="4008402"/>
            <a:ext cx="3791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25569"/>
                </a:solidFill>
                <a:latin typeface="Trebuchet MS"/>
              </a:rPr>
              <a:t>моделей представляют собой </a:t>
            </a:r>
            <a:r>
              <a:rPr lang="ru-RU" b="1" i="1" dirty="0">
                <a:solidFill>
                  <a:srgbClr val="425569"/>
                </a:solidFill>
                <a:latin typeface="Trebuchet MS"/>
              </a:rPr>
              <a:t>управленческие </a:t>
            </a:r>
            <a:r>
              <a:rPr lang="ru-RU" b="1" i="1" dirty="0" smtClean="0">
                <a:solidFill>
                  <a:srgbClr val="425569"/>
                </a:solidFill>
                <a:latin typeface="Trebuchet MS"/>
              </a:rPr>
              <a:t>компетенции</a:t>
            </a:r>
          </a:p>
          <a:p>
            <a:r>
              <a:rPr lang="ru-RU" dirty="0" smtClean="0">
                <a:solidFill>
                  <a:srgbClr val="425569"/>
                </a:solidFill>
                <a:latin typeface="Trebuchet MS"/>
              </a:rPr>
              <a:t>для </a:t>
            </a:r>
            <a:r>
              <a:rPr lang="ru-RU" dirty="0">
                <a:solidFill>
                  <a:srgbClr val="425569"/>
                </a:solidFill>
                <a:latin typeface="Trebuchet MS"/>
              </a:rPr>
              <a:t>оценки руководителей</a:t>
            </a:r>
            <a:endParaRPr lang="en-US" dirty="0">
              <a:solidFill>
                <a:srgbClr val="425569"/>
              </a:solidFill>
              <a:latin typeface="Trebuchet M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8814" y="6212649"/>
            <a:ext cx="4904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425569"/>
                </a:solidFill>
                <a:latin typeface="Trebuchet MS"/>
              </a:rPr>
              <a:t>Источник</a:t>
            </a:r>
            <a:r>
              <a:rPr lang="en-US" sz="1400" i="1" dirty="0">
                <a:solidFill>
                  <a:srgbClr val="425569"/>
                </a:solidFill>
                <a:latin typeface="Trebuchet MS"/>
              </a:rPr>
              <a:t>: </a:t>
            </a:r>
            <a:r>
              <a:rPr lang="ru-RU" sz="1400" i="1" dirty="0" smtClean="0">
                <a:solidFill>
                  <a:srgbClr val="425569"/>
                </a:solidFill>
                <a:latin typeface="Trebuchet MS"/>
              </a:rPr>
              <a:t>Исследования ЭКОПСИ, </a:t>
            </a:r>
            <a:r>
              <a:rPr lang="en-US" sz="1400" i="1" dirty="0" smtClean="0">
                <a:solidFill>
                  <a:srgbClr val="425569"/>
                </a:solidFill>
                <a:latin typeface="Trebuchet MS"/>
              </a:rPr>
              <a:t>Talent Code</a:t>
            </a:r>
            <a:endParaRPr lang="ru-RU" sz="1400" i="1" dirty="0">
              <a:solidFill>
                <a:srgbClr val="425569"/>
              </a:solidFill>
              <a:latin typeface="Trebuchet MS"/>
            </a:endParaRPr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sp>
        <p:nvSpPr>
          <p:cNvPr id="22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6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190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908908" y="1388737"/>
            <a:ext cx="8100338" cy="73866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КОРРЕЛЯЦИИ РЕЗУЛЬТАТОВ ЗАМЕРОВ</a:t>
            </a:r>
          </a:p>
          <a:p>
            <a:r>
              <a:rPr lang="ru-RU" sz="2200" b="1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ВНУТРИ И МЕЖДУ РАЗНЫМИ УПРАЖНЕНИЯМИ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082344"/>
              </p:ext>
            </p:extLst>
          </p:nvPr>
        </p:nvGraphicFramePr>
        <p:xfrm>
          <a:off x="1003037" y="2507654"/>
          <a:ext cx="9733547" cy="2635026"/>
        </p:xfrm>
        <a:graphic>
          <a:graphicData uri="http://schemas.openxmlformats.org/drawingml/2006/table">
            <a:tbl>
              <a:tblPr/>
              <a:tblGrid>
                <a:gridCol w="3762547">
                  <a:extLst>
                    <a:ext uri="{9D8B030D-6E8A-4147-A177-3AD203B41FA5}">
                      <a16:colId xmlns:a16="http://schemas.microsoft.com/office/drawing/2014/main" val="3708075586"/>
                    </a:ext>
                  </a:extLst>
                </a:gridCol>
                <a:gridCol w="3180263">
                  <a:extLst>
                    <a:ext uri="{9D8B030D-6E8A-4147-A177-3AD203B41FA5}">
                      <a16:colId xmlns:a16="http://schemas.microsoft.com/office/drawing/2014/main" val="2267986750"/>
                    </a:ext>
                  </a:extLst>
                </a:gridCol>
                <a:gridCol w="2790737">
                  <a:extLst>
                    <a:ext uri="{9D8B030D-6E8A-4147-A177-3AD203B41FA5}">
                      <a16:colId xmlns:a16="http://schemas.microsoft.com/office/drawing/2014/main" val="1697801011"/>
                    </a:ext>
                  </a:extLst>
                </a:gridCol>
              </a:tblGrid>
              <a:tr h="1088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ИССЛЕДОВАНИЕ</a:t>
                      </a:r>
                      <a:endParaRPr lang="ru-RU" sz="17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15416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2E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Корреляция</a:t>
                      </a:r>
                      <a:r>
                        <a:rPr lang="ru-RU" sz="1700" b="1" i="0" u="none" strike="noStrike" baseline="0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 замеров </a:t>
                      </a:r>
                    </a:p>
                    <a:p>
                      <a:pPr algn="ctr" fontAlgn="ctr"/>
                      <a:r>
                        <a:rPr lang="ru-RU" sz="1700" b="1" i="0" u="none" strike="noStrike" baseline="0" dirty="0">
                          <a:solidFill>
                            <a:srgbClr val="8D2E47"/>
                          </a:solidFill>
                          <a:effectLst/>
                          <a:latin typeface="Trebuchet MS" panose="020B0603020202020204" pitchFamily="34" charset="0"/>
                        </a:rPr>
                        <a:t>по одном</a:t>
                      </a:r>
                      <a:r>
                        <a:rPr lang="ru-RU" sz="1700" b="1" i="0" u="none" strike="noStrike" baseline="0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у критерию </a:t>
                      </a:r>
                    </a:p>
                    <a:p>
                      <a:pPr algn="ctr" fontAlgn="ctr"/>
                      <a:r>
                        <a:rPr lang="ru-RU" sz="1700" b="1" i="0" u="none" strike="noStrike" baseline="0" dirty="0">
                          <a:solidFill>
                            <a:srgbClr val="8D2E47"/>
                          </a:solidFill>
                          <a:effectLst/>
                          <a:latin typeface="Trebuchet MS" panose="020B0603020202020204" pitchFamily="34" charset="0"/>
                        </a:rPr>
                        <a:t>в разных </a:t>
                      </a:r>
                      <a:r>
                        <a:rPr lang="ru-RU" sz="1700" b="1" i="0" u="none" strike="noStrike" baseline="0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упражнениях</a:t>
                      </a:r>
                      <a:endParaRPr lang="ru-RU" sz="1700" b="1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15416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0F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Корреляция</a:t>
                      </a:r>
                      <a:r>
                        <a:rPr lang="ru-RU" sz="1700" b="1" i="0" u="none" strike="noStrike" baseline="0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 замеров </a:t>
                      </a:r>
                    </a:p>
                    <a:p>
                      <a:pPr algn="ctr" fontAlgn="ctr"/>
                      <a:r>
                        <a:rPr lang="ru-RU" sz="1700" b="1" i="0" u="none" strike="noStrike" baseline="0" dirty="0">
                          <a:solidFill>
                            <a:srgbClr val="8D2E47"/>
                          </a:solidFill>
                          <a:effectLst/>
                          <a:latin typeface="Trebuchet MS" panose="020B0603020202020204" pitchFamily="34" charset="0"/>
                        </a:rPr>
                        <a:t>по разным </a:t>
                      </a:r>
                      <a:r>
                        <a:rPr lang="ru-RU" sz="1700" b="1" i="0" u="none" strike="noStrike" baseline="0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критериям </a:t>
                      </a:r>
                    </a:p>
                    <a:p>
                      <a:pPr algn="ctr" fontAlgn="ctr"/>
                      <a:r>
                        <a:rPr lang="ru-RU" sz="1700" b="1" i="0" u="none" strike="noStrike" baseline="0" dirty="0">
                          <a:solidFill>
                            <a:srgbClr val="8D2E47"/>
                          </a:solidFill>
                          <a:effectLst/>
                          <a:latin typeface="Trebuchet MS" panose="020B0603020202020204" pitchFamily="34" charset="0"/>
                        </a:rPr>
                        <a:t>в одном </a:t>
                      </a:r>
                      <a:r>
                        <a:rPr lang="ru-RU" sz="1700" b="1" i="0" u="none" strike="noStrike" baseline="0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упражнении</a:t>
                      </a:r>
                      <a:endParaRPr lang="ru-RU" sz="1700" b="1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15416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0F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833490"/>
                  </a:ext>
                </a:extLst>
              </a:tr>
              <a:tr h="499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l" fontAlgn="ctr"/>
                      <a:r>
                        <a:rPr lang="en-US" sz="170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Bowler &amp; Woehr (2006)</a:t>
                      </a:r>
                      <a:endParaRPr lang="en-US" sz="1700" b="0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ctr"/>
                      <a:r>
                        <a:rPr lang="en-US" sz="170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0,25</a:t>
                      </a:r>
                      <a:endParaRPr lang="ru-RU" sz="1700" b="0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ctr"/>
                      <a:r>
                        <a:rPr lang="en-US" sz="170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0,53</a:t>
                      </a:r>
                      <a:endParaRPr lang="ru-RU" sz="1700" b="0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24617"/>
                  </a:ext>
                </a:extLst>
              </a:tr>
              <a:tr h="547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l" fontAlgn="ctr"/>
                      <a:r>
                        <a:rPr lang="en-US" sz="170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Bowler &amp; Woehr (2009)</a:t>
                      </a:r>
                      <a:endParaRPr lang="en-US" sz="1700" b="0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ctr"/>
                      <a:r>
                        <a:rPr lang="en-US" sz="170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0,15</a:t>
                      </a:r>
                      <a:endParaRPr lang="ru-RU" sz="1700" b="0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ctr"/>
                      <a:r>
                        <a:rPr lang="en-US" sz="170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0,31</a:t>
                      </a:r>
                      <a:endParaRPr lang="ru-RU" sz="1700" b="0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1898"/>
                  </a:ext>
                </a:extLst>
              </a:tr>
              <a:tr h="499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l" fontAlgn="ctr"/>
                      <a:r>
                        <a:rPr lang="en-US" sz="1700" u="none" strike="noStrike" dirty="0" err="1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Wirz</a:t>
                      </a:r>
                      <a:r>
                        <a:rPr lang="en-US" sz="1700" u="none" strike="noStrike" baseline="0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 et a</a:t>
                      </a:r>
                      <a:r>
                        <a:rPr lang="en-US" sz="170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l. (2020)</a:t>
                      </a:r>
                      <a:endParaRPr lang="en-US" sz="1700" b="0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15416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ctr"/>
                      <a:r>
                        <a:rPr lang="en-US" sz="170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0,12</a:t>
                      </a:r>
                      <a:endParaRPr lang="ru-RU" sz="1700" b="0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15416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ctr"/>
                      <a:r>
                        <a:rPr lang="ru-RU" sz="170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0,</a:t>
                      </a:r>
                      <a:r>
                        <a:rPr lang="en-US" sz="1700" u="none" strike="noStrike" dirty="0">
                          <a:solidFill>
                            <a:srgbClr val="425569"/>
                          </a:solidFill>
                          <a:effectLst/>
                          <a:latin typeface="Trebuchet MS" panose="020B0603020202020204" pitchFamily="34" charset="0"/>
                        </a:rPr>
                        <a:t>33</a:t>
                      </a:r>
                      <a:endParaRPr lang="ru-RU" sz="1700" b="0" i="0" u="none" strike="noStrike" dirty="0">
                        <a:solidFill>
                          <a:srgbClr val="425569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828" marR="5828" marT="58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15416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5588622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003038" y="5507784"/>
            <a:ext cx="9733547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Замеры по одной компетенции внутри разных упражнений имеют меньшую связь, чем замеры по разным компетенциям внутри одного </a:t>
            </a:r>
            <a:r>
              <a:rPr lang="ru-RU" dirty="0" smtClean="0">
                <a:solidFill>
                  <a:srgbClr val="42556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упражнения</a:t>
            </a:r>
            <a:endParaRPr lang="ru-RU" dirty="0">
              <a:solidFill>
                <a:srgbClr val="42556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sp>
        <p:nvSpPr>
          <p:cNvPr id="7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7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5538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278146" y="5680384"/>
            <a:ext cx="9733547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4A5C6E"/>
                </a:solidFill>
                <a:latin typeface="Open Sans"/>
              </a:rPr>
              <a:t>Наблюдатели </a:t>
            </a:r>
            <a:r>
              <a:rPr lang="ru-RU" dirty="0">
                <a:solidFill>
                  <a:srgbClr val="4A5C6E"/>
                </a:solidFill>
                <a:latin typeface="Open Sans"/>
              </a:rPr>
              <a:t>мыслят о человеке не в терминах компетенций, а в терминах ситуации: насколько он эффективно решает задачу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6428" y="3339423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Компетенция 1</a:t>
            </a:r>
          </a:p>
          <a:p>
            <a:endParaRPr lang="ru-RU" b="1" dirty="0">
              <a:solidFill>
                <a:srgbClr val="4A5C6E"/>
              </a:solidFill>
              <a:latin typeface="Open Sans"/>
            </a:endParaRPr>
          </a:p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Компетенция 2</a:t>
            </a:r>
          </a:p>
          <a:p>
            <a:endParaRPr lang="ru-RU" b="1" dirty="0">
              <a:solidFill>
                <a:srgbClr val="4A5C6E"/>
              </a:solidFill>
              <a:latin typeface="Open Sans"/>
            </a:endParaRPr>
          </a:p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Компетенция </a:t>
            </a:r>
            <a:r>
              <a:rPr lang="en-US" b="1" dirty="0" smtClean="0">
                <a:solidFill>
                  <a:srgbClr val="4A5C6E"/>
                </a:solidFill>
                <a:latin typeface="Open Sans"/>
              </a:rPr>
              <a:t>N</a:t>
            </a:r>
            <a:endParaRPr lang="ru-RU" b="1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020684" y="2352304"/>
            <a:ext cx="2124236" cy="2808312"/>
          </a:xfrm>
          <a:prstGeom prst="roundRect">
            <a:avLst/>
          </a:prstGeom>
          <a:solidFill>
            <a:srgbClr val="CB0844">
              <a:alpha val="30980"/>
            </a:srgbClr>
          </a:solidFill>
          <a:ln w="12700" cap="flat" cmpd="sng" algn="ctr">
            <a:solidFill>
              <a:srgbClr val="15416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4A5C6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396" y="3225600"/>
            <a:ext cx="9217024" cy="552219"/>
          </a:xfrm>
          <a:prstGeom prst="roundRect">
            <a:avLst/>
          </a:prstGeom>
          <a:solidFill>
            <a:srgbClr val="15416F">
              <a:alpha val="18824"/>
            </a:srgbClr>
          </a:solidFill>
          <a:ln w="12700" cap="flat" cmpd="sng" algn="ctr">
            <a:solidFill>
              <a:srgbClr val="15416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4A5C6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5865" y="2665292"/>
            <a:ext cx="190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Упражнение 1</a:t>
            </a:r>
            <a:endParaRPr lang="ru-RU" b="1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0924" y="26652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Упражнение 2</a:t>
            </a:r>
            <a:endParaRPr lang="ru-RU" b="1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69156" y="26652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Упражнение </a:t>
            </a:r>
            <a:r>
              <a:rPr lang="en-US" b="1" dirty="0" smtClean="0">
                <a:solidFill>
                  <a:srgbClr val="4A5C6E"/>
                </a:solidFill>
                <a:latin typeface="Open Sans"/>
              </a:rPr>
              <a:t>N</a:t>
            </a:r>
            <a:endParaRPr lang="ru-RU" b="1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40764" y="333942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Х</a:t>
            </a:r>
            <a:r>
              <a:rPr lang="en-US" b="1" dirty="0" smtClean="0">
                <a:solidFill>
                  <a:srgbClr val="4A5C6E"/>
                </a:solidFill>
                <a:latin typeface="Open Sans"/>
              </a:rPr>
              <a:t>XX</a:t>
            </a:r>
            <a:endParaRPr lang="ru-RU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40764" y="38916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Х</a:t>
            </a:r>
            <a:r>
              <a:rPr lang="en-US" b="1" dirty="0" smtClean="0">
                <a:solidFill>
                  <a:srgbClr val="4A5C6E"/>
                </a:solidFill>
                <a:latin typeface="Open Sans"/>
              </a:rPr>
              <a:t>XX</a:t>
            </a:r>
            <a:endParaRPr lang="ru-RU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40763" y="444638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Х</a:t>
            </a:r>
            <a:r>
              <a:rPr lang="en-US" b="1" dirty="0" smtClean="0">
                <a:solidFill>
                  <a:srgbClr val="4A5C6E"/>
                </a:solidFill>
                <a:latin typeface="Open Sans"/>
              </a:rPr>
              <a:t>XX</a:t>
            </a:r>
            <a:endParaRPr lang="ru-RU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28996" y="3333112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Х</a:t>
            </a:r>
            <a:endParaRPr lang="ru-RU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28996" y="3911456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Х</a:t>
            </a:r>
            <a:endParaRPr lang="ru-RU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28996" y="4450171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Х</a:t>
            </a:r>
            <a:endParaRPr lang="ru-RU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133252" y="3333112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Х</a:t>
            </a:r>
            <a:endParaRPr lang="ru-RU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133252" y="3885331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Х</a:t>
            </a:r>
            <a:endParaRPr lang="ru-RU" dirty="0">
              <a:solidFill>
                <a:srgbClr val="4A5C6E"/>
              </a:solidFill>
              <a:latin typeface="Open San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133252" y="4450171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A5C6E"/>
                </a:solidFill>
                <a:latin typeface="Open Sans"/>
              </a:rPr>
              <a:t>Х</a:t>
            </a:r>
            <a:endParaRPr lang="ru-RU" dirty="0">
              <a:solidFill>
                <a:srgbClr val="4A5C6E"/>
              </a:solidFill>
              <a:latin typeface="Open Sans"/>
            </a:endParaRPr>
          </a:p>
        </p:txBody>
      </p:sp>
      <p:pic>
        <p:nvPicPr>
          <p:cNvPr id="23" name="Image 2">
            <a:extLst>
              <a:ext uri="{FF2B5EF4-FFF2-40B4-BE49-F238E27FC236}">
                <a16:creationId xmlns:a16="http://schemas.microsoft.com/office/drawing/2014/main" id="{8D83FDD2-ABA7-231F-65FB-1BF2E87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1114" y="235999"/>
            <a:ext cx="874686" cy="388749"/>
          </a:xfrm>
          <a:prstGeom prst="rect">
            <a:avLst/>
          </a:prstGeom>
        </p:spPr>
      </p:pic>
      <p:sp>
        <p:nvSpPr>
          <p:cNvPr id="31" name="Заголовок 2"/>
          <p:cNvSpPr txBox="1">
            <a:spLocks/>
          </p:cNvSpPr>
          <p:nvPr/>
        </p:nvSpPr>
        <p:spPr>
          <a:xfrm>
            <a:off x="615487" y="1152676"/>
            <a:ext cx="7086600" cy="73866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КОРРЕЛЯЦИИ РЕЗУЛЬТАТОВ ЗАМЕРОВ</a:t>
            </a:r>
          </a:p>
          <a:p>
            <a:r>
              <a:rPr lang="ru-RU" sz="2200" b="1" dirty="0">
                <a:solidFill>
                  <a:srgbClr val="1541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ВНУТРИ И МЕЖДУ РАЗНЫМИ УПРАЖНЕНИЯМИ</a:t>
            </a:r>
          </a:p>
        </p:txBody>
      </p:sp>
      <p:sp>
        <p:nvSpPr>
          <p:cNvPr id="29" name="object 2"/>
          <p:cNvSpPr txBox="1"/>
          <p:nvPr/>
        </p:nvSpPr>
        <p:spPr>
          <a:xfrm>
            <a:off x="10591800" y="6513501"/>
            <a:ext cx="1116330" cy="15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425569"/>
                </a:solidFill>
                <a:latin typeface="Trebuchet MS"/>
                <a:cs typeface="Trebuchet MS"/>
              </a:rPr>
              <a:t>ЭКОПСИ</a:t>
            </a:r>
            <a:r>
              <a:rPr sz="900" b="1" spc="-40" dirty="0">
                <a:solidFill>
                  <a:srgbClr val="425569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425569"/>
                </a:solidFill>
                <a:latin typeface="Trebuchet MS"/>
                <a:cs typeface="Trebuchet MS"/>
              </a:rPr>
              <a:t>Консалтинг</a:t>
            </a:r>
            <a:endParaRPr sz="900" dirty="0">
              <a:solidFill>
                <a:srgbClr val="425569"/>
              </a:solidFill>
              <a:latin typeface="Trebuchet MS"/>
              <a:cs typeface="Trebuchet MS"/>
            </a:endParaRPr>
          </a:p>
        </p:txBody>
      </p:sp>
      <p:sp>
        <p:nvSpPr>
          <p:cNvPr id="30" name="object 3"/>
          <p:cNvSpPr/>
          <p:nvPr/>
        </p:nvSpPr>
        <p:spPr>
          <a:xfrm>
            <a:off x="11763755" y="6475518"/>
            <a:ext cx="428626" cy="248051"/>
          </a:xfrm>
          <a:custGeom>
            <a:avLst/>
            <a:gdLst/>
            <a:ahLst/>
            <a:cxnLst/>
            <a:rect l="l" t="t" r="r" b="b"/>
            <a:pathLst>
              <a:path w="542925" h="257809">
                <a:moveTo>
                  <a:pt x="542544" y="0"/>
                </a:moveTo>
                <a:lnTo>
                  <a:pt x="0" y="0"/>
                </a:lnTo>
                <a:lnTo>
                  <a:pt x="0" y="257556"/>
                </a:lnTo>
                <a:lnTo>
                  <a:pt x="542544" y="257556"/>
                </a:lnTo>
                <a:lnTo>
                  <a:pt x="54254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>
              <a:solidFill>
                <a:srgbClr val="42556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763756" y="6470509"/>
            <a:ext cx="504445" cy="25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l" defTabSz="914400" rtl="0" eaLnBrk="1" latinLnBrk="0" hangingPunct="1">
              <a:lnSpc>
                <a:spcPct val="100000"/>
              </a:lnSpc>
              <a:spcBef>
                <a:spcPts val="95"/>
              </a:spcBef>
            </a:pPr>
            <a:fld id="{EC77B6A0-8592-469E-B390-5402189F3F8F}" type="slidenum">
              <a:rPr lang="ru-RU" sz="1000" kern="1200" spc="-5" smtClean="0">
                <a:solidFill>
                  <a:srgbClr val="425569"/>
                </a:solidFill>
                <a:latin typeface="Trebuchet MS"/>
                <a:ea typeface="+mn-ea"/>
                <a:cs typeface="Trebuchet MS"/>
              </a:rPr>
              <a:pPr marL="12700" algn="l" defTabSz="914400" rtl="0" eaLnBrk="1" latinLnBrk="0" hangingPunct="1">
                <a:lnSpc>
                  <a:spcPct val="100000"/>
                </a:lnSpc>
                <a:spcBef>
                  <a:spcPts val="95"/>
                </a:spcBef>
              </a:pPr>
              <a:t>8</a:t>
            </a:fld>
            <a:endParaRPr lang="ru-RU" sz="1000" kern="1200" spc="-5" dirty="0">
              <a:solidFill>
                <a:srgbClr val="425569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905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>
            <a:extLst>
              <a:ext uri="{FF2B5EF4-FFF2-40B4-BE49-F238E27FC236}">
                <a16:creationId xmlns:a16="http://schemas.microsoft.com/office/drawing/2014/main" id="{5F053A6F-FB34-4FEE-A873-2F2176B90427}"/>
              </a:ext>
            </a:extLst>
          </p:cNvPr>
          <p:cNvSpPr/>
          <p:nvPr/>
        </p:nvSpPr>
        <p:spPr>
          <a:xfrm>
            <a:off x="5968999" y="4562"/>
            <a:ext cx="6223003" cy="7048500"/>
          </a:xfrm>
          <a:prstGeom prst="rect">
            <a:avLst/>
          </a:prstGeom>
          <a:solidFill>
            <a:srgbClr val="8D2E47"/>
          </a:solidFill>
        </p:spPr>
        <p:txBody>
          <a:bodyPr wrap="square" lIns="0" tIns="0" rIns="0" bIns="0" rtlCol="0"/>
          <a:lstStyle/>
          <a:p>
            <a:endParaRPr lang="ko-KR" alt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2" descr="http://qrcoder.ru/code/?https%3A%2F%2Fwww.ecopsy.ru%2Finsights%2Ftaskbased-assessment-center-nauchnyy-obzor%2F%3Fsphrase_id%3D332286&amp;4&amp;0"/>
          <p:cNvPicPr>
            <a:picLocks noChangeAspect="1" noChangeArrowheads="1"/>
          </p:cNvPicPr>
          <p:nvPr/>
        </p:nvPicPr>
        <p:blipFill>
          <a:blip r:embed="rId3">
            <a:duotone>
              <a:srgbClr val="15416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505" y="4958933"/>
            <a:ext cx="1861415" cy="18614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24501" y="4593138"/>
            <a:ext cx="1576072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b="1" dirty="0">
                <a:solidFill>
                  <a:prstClr val="white"/>
                </a:solidFill>
                <a:latin typeface="Open Sans"/>
                <a:ea typeface="맑은 고딕" panose="020B0503020000020004" pitchFamily="34" charset="-127"/>
              </a:rPr>
              <a:t>Научный обзор</a:t>
            </a:r>
            <a:endParaRPr lang="ru-RU" sz="1333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64191" y="2315494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Open Sans bold"/>
                <a:ea typeface="맑은 고딕" panose="020B0503020000020004" pitchFamily="34" charset="-127"/>
              </a:rPr>
              <a:t>Оценка по ролям</a:t>
            </a:r>
            <a:r>
              <a:rPr lang="en-US" b="1" dirty="0">
                <a:solidFill>
                  <a:prstClr val="white"/>
                </a:solidFill>
                <a:latin typeface="Open Sans bold"/>
                <a:ea typeface="맑은 고딕" panose="020B0503020000020004" pitchFamily="34" charset="-127"/>
              </a:rPr>
              <a:t> / </a:t>
            </a:r>
            <a:r>
              <a:rPr lang="ru-RU" b="1" dirty="0">
                <a:solidFill>
                  <a:prstClr val="white"/>
                </a:solidFill>
                <a:latin typeface="Open Sans"/>
                <a:ea typeface="맑은 고딕" panose="020B0503020000020004" pitchFamily="34" charset="-127"/>
              </a:rPr>
              <a:t>задачам</a:t>
            </a:r>
            <a:endParaRPr lang="ru-RU" b="1" dirty="0">
              <a:solidFill>
                <a:prstClr val="white"/>
              </a:solidFill>
              <a:latin typeface="Open Sans bold"/>
              <a:ea typeface="맑은 고딕" panose="020B0503020000020004" pitchFamily="34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64192" y="1459578"/>
            <a:ext cx="3332515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  <a:latin typeface="Open Sans bold"/>
                <a:ea typeface="맑은 고딕" panose="020B0503020000020004" pitchFamily="34" charset="-127"/>
              </a:rPr>
              <a:t>TASK-BASED </a:t>
            </a:r>
          </a:p>
          <a:p>
            <a:r>
              <a:rPr lang="en-US" sz="2667" b="1" dirty="0">
                <a:solidFill>
                  <a:schemeClr val="bg1"/>
                </a:solidFill>
                <a:latin typeface="Open Sans bold"/>
                <a:ea typeface="맑은 고딕" panose="020B0503020000020004" pitchFamily="34" charset="-127"/>
              </a:rPr>
              <a:t>ASSESSMENT (TBA)</a:t>
            </a:r>
            <a:endParaRPr lang="ru-RU" sz="2667" b="1" dirty="0">
              <a:solidFill>
                <a:schemeClr val="bg1"/>
              </a:solidFill>
              <a:latin typeface="Open Sans bold"/>
              <a:ea typeface="맑은 고딕" panose="020B0503020000020004" pitchFamily="34" charset="-12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64192" y="3105902"/>
            <a:ext cx="48194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white"/>
                </a:solidFill>
                <a:latin typeface="Open Sans"/>
              </a:rPr>
              <a:t>Оценивать по уровню</a:t>
            </a:r>
          </a:p>
          <a:p>
            <a:r>
              <a:rPr lang="ru-RU" sz="2000" b="1" dirty="0">
                <a:solidFill>
                  <a:prstClr val="white"/>
                </a:solidFill>
                <a:latin typeface="Open Sans"/>
              </a:rPr>
              <a:t>эффективности в решении </a:t>
            </a:r>
          </a:p>
          <a:p>
            <a:r>
              <a:rPr lang="ru-RU" sz="2000" dirty="0">
                <a:solidFill>
                  <a:prstClr val="white"/>
                </a:solidFill>
                <a:latin typeface="Open Sans"/>
              </a:rPr>
              <a:t>типовых задач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1227" y="2372776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4A5C6E"/>
                </a:solidFill>
                <a:latin typeface="Open Sans"/>
                <a:ea typeface="맑은 고딕" panose="020B0503020000020004" pitchFamily="34" charset="-127"/>
              </a:rPr>
              <a:t>Оценка по компетенциям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1227" y="1459578"/>
            <a:ext cx="433210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b="1" dirty="0">
                <a:solidFill>
                  <a:srgbClr val="15416F"/>
                </a:solidFill>
                <a:latin typeface="Open Sans bold"/>
                <a:ea typeface="맑은 고딕" panose="020B0503020000020004" pitchFamily="34" charset="-127"/>
              </a:rPr>
              <a:t>ASSESSMENT BASED ON COMPETENCES (ABC)</a:t>
            </a:r>
            <a:endParaRPr lang="ru-RU" sz="2667" dirty="0">
              <a:solidFill>
                <a:srgbClr val="15416F"/>
              </a:solidFill>
              <a:latin typeface="Open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228" y="3105901"/>
            <a:ext cx="5075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A5C6E"/>
                </a:solidFill>
                <a:latin typeface="Open Sans"/>
              </a:rPr>
              <a:t>Оценивать </a:t>
            </a:r>
            <a:r>
              <a:rPr lang="ru-RU" sz="2000" dirty="0" smtClean="0">
                <a:solidFill>
                  <a:srgbClr val="4A5C6E"/>
                </a:solidFill>
                <a:latin typeface="Open Sans"/>
              </a:rPr>
              <a:t>профессионально важные</a:t>
            </a:r>
            <a:endParaRPr lang="en-US" sz="2000" dirty="0">
              <a:solidFill>
                <a:srgbClr val="4A5C6E"/>
              </a:solidFill>
              <a:latin typeface="Open Sans"/>
            </a:endParaRPr>
          </a:p>
          <a:p>
            <a:r>
              <a:rPr lang="ru-RU" sz="2000" b="1" dirty="0">
                <a:solidFill>
                  <a:srgbClr val="15416F"/>
                </a:solidFill>
                <a:latin typeface="Open Sans"/>
              </a:rPr>
              <a:t>свойства личности</a:t>
            </a:r>
            <a:r>
              <a:rPr lang="ru-RU" sz="2000" dirty="0">
                <a:solidFill>
                  <a:srgbClr val="15416F"/>
                </a:solidFill>
                <a:latin typeface="Open Sans"/>
              </a:rPr>
              <a:t>, </a:t>
            </a:r>
          </a:p>
          <a:p>
            <a:r>
              <a:rPr lang="ru-RU" sz="2000" dirty="0" smtClean="0">
                <a:solidFill>
                  <a:srgbClr val="4A5C6E"/>
                </a:solidFill>
                <a:latin typeface="Open Sans"/>
              </a:rPr>
              <a:t>необходимые для </a:t>
            </a:r>
            <a:r>
              <a:rPr lang="ru-RU" sz="2000" dirty="0">
                <a:solidFill>
                  <a:srgbClr val="4A5C6E"/>
                </a:solidFill>
                <a:latin typeface="Open Sans"/>
              </a:rPr>
              <a:t>успешного выполнения работы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6F43A0E-6ECA-4933-8239-49BEBEA48626}"/>
              </a:ext>
            </a:extLst>
          </p:cNvPr>
          <p:cNvGrpSpPr/>
          <p:nvPr/>
        </p:nvGrpSpPr>
        <p:grpSpPr>
          <a:xfrm flipH="1">
            <a:off x="5098283" y="4741865"/>
            <a:ext cx="1741432" cy="2175898"/>
            <a:chOff x="4186214" y="1664301"/>
            <a:chExt cx="3723332" cy="4562154"/>
          </a:xfrm>
        </p:grpSpPr>
        <p:sp>
          <p:nvSpPr>
            <p:cNvPr id="11" name="Oval 1">
              <a:extLst>
                <a:ext uri="{FF2B5EF4-FFF2-40B4-BE49-F238E27FC236}">
                  <a16:creationId xmlns:a16="http://schemas.microsoft.com/office/drawing/2014/main" id="{84F0E0F2-289F-4C57-B722-D65AAEF869B1}"/>
                </a:ext>
              </a:extLst>
            </p:cNvPr>
            <p:cNvSpPr/>
            <p:nvPr/>
          </p:nvSpPr>
          <p:spPr>
            <a:xfrm>
              <a:off x="4186214" y="1664301"/>
              <a:ext cx="1934291" cy="4562154"/>
            </a:xfrm>
            <a:custGeom>
              <a:avLst/>
              <a:gdLst/>
              <a:ahLst/>
              <a:cxnLst/>
              <a:rect l="l" t="t" r="r" b="b"/>
              <a:pathLst>
                <a:path w="1574056" h="3712516">
                  <a:moveTo>
                    <a:pt x="1185390" y="3439800"/>
                  </a:moveTo>
                  <a:lnTo>
                    <a:pt x="1574056" y="3439800"/>
                  </a:lnTo>
                  <a:lnTo>
                    <a:pt x="1574056" y="3711512"/>
                  </a:lnTo>
                  <a:cubicBezTo>
                    <a:pt x="1569524" y="3712486"/>
                    <a:pt x="1564959" y="3712516"/>
                    <a:pt x="1560375" y="3712516"/>
                  </a:cubicBezTo>
                  <a:cubicBezTo>
                    <a:pt x="1353277" y="3712516"/>
                    <a:pt x="1185390" y="3651466"/>
                    <a:pt x="1185390" y="3576158"/>
                  </a:cubicBezTo>
                  <a:close/>
                  <a:moveTo>
                    <a:pt x="1187034" y="3209086"/>
                  </a:moveTo>
                  <a:lnTo>
                    <a:pt x="1574056" y="3209086"/>
                  </a:lnTo>
                  <a:lnTo>
                    <a:pt x="1574056" y="3379553"/>
                  </a:lnTo>
                  <a:lnTo>
                    <a:pt x="1187034" y="3379553"/>
                  </a:lnTo>
                  <a:cubicBezTo>
                    <a:pt x="1148472" y="3379553"/>
                    <a:pt x="1117211" y="3348291"/>
                    <a:pt x="1117211" y="3309730"/>
                  </a:cubicBezTo>
                  <a:lnTo>
                    <a:pt x="1117211" y="3278908"/>
                  </a:lnTo>
                  <a:cubicBezTo>
                    <a:pt x="1117211" y="3240347"/>
                    <a:pt x="1148472" y="3209086"/>
                    <a:pt x="1187034" y="3209086"/>
                  </a:cubicBezTo>
                  <a:close/>
                  <a:moveTo>
                    <a:pt x="1152944" y="2978372"/>
                  </a:moveTo>
                  <a:lnTo>
                    <a:pt x="1574056" y="2978372"/>
                  </a:lnTo>
                  <a:lnTo>
                    <a:pt x="1574056" y="3148838"/>
                  </a:lnTo>
                  <a:lnTo>
                    <a:pt x="1152944" y="3148838"/>
                  </a:lnTo>
                  <a:cubicBezTo>
                    <a:pt x="1114382" y="3148838"/>
                    <a:pt x="1083121" y="3117577"/>
                    <a:pt x="1083121" y="3079015"/>
                  </a:cubicBezTo>
                  <a:lnTo>
                    <a:pt x="1083121" y="3048195"/>
                  </a:lnTo>
                  <a:cubicBezTo>
                    <a:pt x="1083121" y="3009633"/>
                    <a:pt x="1114382" y="2978372"/>
                    <a:pt x="1152944" y="2978372"/>
                  </a:cubicBezTo>
                  <a:close/>
                  <a:moveTo>
                    <a:pt x="1118855" y="2747657"/>
                  </a:moveTo>
                  <a:lnTo>
                    <a:pt x="1574056" y="2747657"/>
                  </a:lnTo>
                  <a:lnTo>
                    <a:pt x="1574056" y="2918124"/>
                  </a:lnTo>
                  <a:lnTo>
                    <a:pt x="1118855" y="2918124"/>
                  </a:lnTo>
                  <a:cubicBezTo>
                    <a:pt x="1080292" y="2918124"/>
                    <a:pt x="1049031" y="2886862"/>
                    <a:pt x="1049031" y="2848301"/>
                  </a:cubicBezTo>
                  <a:lnTo>
                    <a:pt x="1049031" y="2817480"/>
                  </a:lnTo>
                  <a:cubicBezTo>
                    <a:pt x="1049031" y="2778918"/>
                    <a:pt x="1080292" y="2747657"/>
                    <a:pt x="1118855" y="2747657"/>
                  </a:cubicBezTo>
                  <a:close/>
                  <a:moveTo>
                    <a:pt x="0" y="1124141"/>
                  </a:moveTo>
                  <a:lnTo>
                    <a:pt x="338831" y="1171577"/>
                  </a:lnTo>
                  <a:lnTo>
                    <a:pt x="338831" y="1313886"/>
                  </a:lnTo>
                  <a:lnTo>
                    <a:pt x="0" y="1361322"/>
                  </a:lnTo>
                  <a:close/>
                  <a:moveTo>
                    <a:pt x="1554171" y="440480"/>
                  </a:moveTo>
                  <a:lnTo>
                    <a:pt x="1556079" y="440627"/>
                  </a:lnTo>
                  <a:lnTo>
                    <a:pt x="1557986" y="440480"/>
                  </a:lnTo>
                  <a:lnTo>
                    <a:pt x="1574056" y="441292"/>
                  </a:lnTo>
                  <a:lnTo>
                    <a:pt x="1574056" y="647276"/>
                  </a:lnTo>
                  <a:cubicBezTo>
                    <a:pt x="1568831" y="646524"/>
                    <a:pt x="1563581" y="646469"/>
                    <a:pt x="1558320" y="646463"/>
                  </a:cubicBezTo>
                  <a:lnTo>
                    <a:pt x="1558320" y="646669"/>
                  </a:lnTo>
                  <a:lnTo>
                    <a:pt x="1556079" y="646496"/>
                  </a:lnTo>
                  <a:lnTo>
                    <a:pt x="1553836" y="646669"/>
                  </a:lnTo>
                  <a:lnTo>
                    <a:pt x="1553836" y="646463"/>
                  </a:lnTo>
                  <a:cubicBezTo>
                    <a:pt x="1096029" y="647001"/>
                    <a:pt x="725086" y="1018309"/>
                    <a:pt x="725086" y="1476254"/>
                  </a:cubicBezTo>
                  <a:cubicBezTo>
                    <a:pt x="725086" y="1786265"/>
                    <a:pt x="946342" y="2092231"/>
                    <a:pt x="1120548" y="2232013"/>
                  </a:cubicBezTo>
                  <a:cubicBezTo>
                    <a:pt x="1199979" y="2323913"/>
                    <a:pt x="1193682" y="2325796"/>
                    <a:pt x="1225960" y="2443415"/>
                  </a:cubicBezTo>
                  <a:cubicBezTo>
                    <a:pt x="1238820" y="2525888"/>
                    <a:pt x="1212768" y="2534131"/>
                    <a:pt x="1286669" y="2538418"/>
                  </a:cubicBezTo>
                  <a:lnTo>
                    <a:pt x="1340476" y="2537986"/>
                  </a:lnTo>
                  <a:lnTo>
                    <a:pt x="1159452" y="1395052"/>
                  </a:lnTo>
                  <a:cubicBezTo>
                    <a:pt x="1153113" y="1355030"/>
                    <a:pt x="1180418" y="1317448"/>
                    <a:pt x="1220440" y="1311109"/>
                  </a:cubicBezTo>
                  <a:lnTo>
                    <a:pt x="1222992" y="1310706"/>
                  </a:lnTo>
                  <a:cubicBezTo>
                    <a:pt x="1259366" y="1304944"/>
                    <a:pt x="1293725" y="1326975"/>
                    <a:pt x="1303139" y="1361495"/>
                  </a:cubicBezTo>
                  <a:cubicBezTo>
                    <a:pt x="1322616" y="1325549"/>
                    <a:pt x="1359221" y="1302638"/>
                    <a:pt x="1400784" y="1302638"/>
                  </a:cubicBezTo>
                  <a:cubicBezTo>
                    <a:pt x="1432374" y="1302638"/>
                    <a:pt x="1461099" y="1315874"/>
                    <a:pt x="1481946" y="1337999"/>
                  </a:cubicBezTo>
                  <a:cubicBezTo>
                    <a:pt x="1502792" y="1315874"/>
                    <a:pt x="1531518" y="1302638"/>
                    <a:pt x="1563108" y="1302638"/>
                  </a:cubicBezTo>
                  <a:lnTo>
                    <a:pt x="1574056" y="1304941"/>
                  </a:lnTo>
                  <a:lnTo>
                    <a:pt x="1574056" y="1558277"/>
                  </a:lnTo>
                  <a:cubicBezTo>
                    <a:pt x="1570569" y="1560394"/>
                    <a:pt x="1566859" y="1560580"/>
                    <a:pt x="1563108" y="1560580"/>
                  </a:cubicBezTo>
                  <a:cubicBezTo>
                    <a:pt x="1531518" y="1560580"/>
                    <a:pt x="1502792" y="1547345"/>
                    <a:pt x="1481946" y="1525219"/>
                  </a:cubicBezTo>
                  <a:cubicBezTo>
                    <a:pt x="1461099" y="1547345"/>
                    <a:pt x="1432374" y="1560580"/>
                    <a:pt x="1400784" y="1560580"/>
                  </a:cubicBezTo>
                  <a:cubicBezTo>
                    <a:pt x="1374899" y="1560580"/>
                    <a:pt x="1350936" y="1551693"/>
                    <a:pt x="1332765" y="1534787"/>
                  </a:cubicBezTo>
                  <a:lnTo>
                    <a:pt x="1491465" y="2536775"/>
                  </a:lnTo>
                  <a:lnTo>
                    <a:pt x="1553836" y="2536274"/>
                  </a:lnTo>
                  <a:lnTo>
                    <a:pt x="1553836" y="2536239"/>
                  </a:lnTo>
                  <a:lnTo>
                    <a:pt x="1556079" y="2536257"/>
                  </a:lnTo>
                  <a:lnTo>
                    <a:pt x="1558320" y="2536239"/>
                  </a:lnTo>
                  <a:lnTo>
                    <a:pt x="1558320" y="2536274"/>
                  </a:lnTo>
                  <a:lnTo>
                    <a:pt x="1574056" y="2536401"/>
                  </a:lnTo>
                  <a:lnTo>
                    <a:pt x="1574056" y="2685528"/>
                  </a:lnTo>
                  <a:lnTo>
                    <a:pt x="1556079" y="2685463"/>
                  </a:lnTo>
                  <a:lnTo>
                    <a:pt x="1201719" y="2686732"/>
                  </a:lnTo>
                  <a:cubicBezTo>
                    <a:pt x="1138954" y="2686732"/>
                    <a:pt x="1107192" y="2663167"/>
                    <a:pt x="1071683" y="2589474"/>
                  </a:cubicBezTo>
                  <a:cubicBezTo>
                    <a:pt x="1058025" y="2494014"/>
                    <a:pt x="1086076" y="2455536"/>
                    <a:pt x="1022516" y="2382309"/>
                  </a:cubicBezTo>
                  <a:cubicBezTo>
                    <a:pt x="809168" y="2211227"/>
                    <a:pt x="538010" y="1836414"/>
                    <a:pt x="538010" y="1456641"/>
                  </a:cubicBezTo>
                  <a:cubicBezTo>
                    <a:pt x="538010" y="895431"/>
                    <a:pt x="992961" y="440480"/>
                    <a:pt x="1554171" y="440480"/>
                  </a:cubicBezTo>
                  <a:close/>
                  <a:moveTo>
                    <a:pt x="624942" y="234472"/>
                  </a:moveTo>
                  <a:lnTo>
                    <a:pt x="806400" y="524523"/>
                  </a:lnTo>
                  <a:lnTo>
                    <a:pt x="697385" y="615998"/>
                  </a:lnTo>
                  <a:lnTo>
                    <a:pt x="443250" y="386929"/>
                  </a:lnTo>
                  <a:close/>
                  <a:moveTo>
                    <a:pt x="1437487" y="0"/>
                  </a:moveTo>
                  <a:lnTo>
                    <a:pt x="1574056" y="0"/>
                  </a:lnTo>
                  <a:lnTo>
                    <a:pt x="1574056" y="338831"/>
                  </a:lnTo>
                  <a:lnTo>
                    <a:pt x="1484923" y="3388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Open Sans"/>
              </a:endParaRPr>
            </a:p>
          </p:txBody>
        </p:sp>
        <p:sp>
          <p:nvSpPr>
            <p:cNvPr id="12" name="Oval 1">
              <a:extLst>
                <a:ext uri="{FF2B5EF4-FFF2-40B4-BE49-F238E27FC236}">
                  <a16:creationId xmlns:a16="http://schemas.microsoft.com/office/drawing/2014/main" id="{F12EF502-2E35-4739-BAA3-3990EC7921D2}"/>
                </a:ext>
              </a:extLst>
            </p:cNvPr>
            <p:cNvSpPr/>
            <p:nvPr/>
          </p:nvSpPr>
          <p:spPr>
            <a:xfrm>
              <a:off x="6078122" y="1664856"/>
              <a:ext cx="1831424" cy="4561043"/>
            </a:xfrm>
            <a:custGeom>
              <a:avLst/>
              <a:gdLst/>
              <a:ahLst/>
              <a:cxnLst/>
              <a:rect l="l" t="t" r="r" b="b"/>
              <a:pathLst>
                <a:path w="1490346" h="3711612">
                  <a:moveTo>
                    <a:pt x="0" y="3439800"/>
                  </a:moveTo>
                  <a:lnTo>
                    <a:pt x="362666" y="3439800"/>
                  </a:lnTo>
                  <a:lnTo>
                    <a:pt x="362666" y="3576158"/>
                  </a:lnTo>
                  <a:cubicBezTo>
                    <a:pt x="362666" y="3649966"/>
                    <a:pt x="201402" y="3710078"/>
                    <a:pt x="0" y="3711612"/>
                  </a:cubicBezTo>
                  <a:close/>
                  <a:moveTo>
                    <a:pt x="0" y="3209086"/>
                  </a:moveTo>
                  <a:lnTo>
                    <a:pt x="361023" y="3209086"/>
                  </a:lnTo>
                  <a:cubicBezTo>
                    <a:pt x="399584" y="3209086"/>
                    <a:pt x="430845" y="3240347"/>
                    <a:pt x="430845" y="3278908"/>
                  </a:cubicBezTo>
                  <a:lnTo>
                    <a:pt x="430845" y="3309730"/>
                  </a:lnTo>
                  <a:cubicBezTo>
                    <a:pt x="430845" y="3348291"/>
                    <a:pt x="399584" y="3379553"/>
                    <a:pt x="361023" y="3379553"/>
                  </a:cubicBezTo>
                  <a:lnTo>
                    <a:pt x="0" y="3379553"/>
                  </a:lnTo>
                  <a:close/>
                  <a:moveTo>
                    <a:pt x="0" y="2978372"/>
                  </a:moveTo>
                  <a:lnTo>
                    <a:pt x="395111" y="2978372"/>
                  </a:lnTo>
                  <a:cubicBezTo>
                    <a:pt x="433674" y="2978372"/>
                    <a:pt x="464935" y="3009633"/>
                    <a:pt x="464935" y="3048195"/>
                  </a:cubicBezTo>
                  <a:lnTo>
                    <a:pt x="464935" y="3079015"/>
                  </a:lnTo>
                  <a:cubicBezTo>
                    <a:pt x="464935" y="3117577"/>
                    <a:pt x="433674" y="3148838"/>
                    <a:pt x="395111" y="3148838"/>
                  </a:cubicBezTo>
                  <a:lnTo>
                    <a:pt x="0" y="3148838"/>
                  </a:lnTo>
                  <a:close/>
                  <a:moveTo>
                    <a:pt x="0" y="2747657"/>
                  </a:moveTo>
                  <a:lnTo>
                    <a:pt x="429201" y="2747657"/>
                  </a:lnTo>
                  <a:cubicBezTo>
                    <a:pt x="467763" y="2747657"/>
                    <a:pt x="499024" y="2778918"/>
                    <a:pt x="499024" y="2817480"/>
                  </a:cubicBezTo>
                  <a:lnTo>
                    <a:pt x="499024" y="2848301"/>
                  </a:lnTo>
                  <a:cubicBezTo>
                    <a:pt x="499024" y="2886862"/>
                    <a:pt x="467763" y="2918124"/>
                    <a:pt x="429201" y="2918124"/>
                  </a:cubicBezTo>
                  <a:lnTo>
                    <a:pt x="0" y="2918124"/>
                  </a:lnTo>
                  <a:close/>
                  <a:moveTo>
                    <a:pt x="1490346" y="1124141"/>
                  </a:moveTo>
                  <a:lnTo>
                    <a:pt x="1490346" y="1361322"/>
                  </a:lnTo>
                  <a:lnTo>
                    <a:pt x="1151515" y="1313886"/>
                  </a:lnTo>
                  <a:lnTo>
                    <a:pt x="1151515" y="1171577"/>
                  </a:lnTo>
                  <a:close/>
                  <a:moveTo>
                    <a:pt x="0" y="441223"/>
                  </a:moveTo>
                  <a:cubicBezTo>
                    <a:pt x="554434" y="448456"/>
                    <a:pt x="1001452" y="900345"/>
                    <a:pt x="1001452" y="1456641"/>
                  </a:cubicBezTo>
                  <a:cubicBezTo>
                    <a:pt x="1001452" y="1836414"/>
                    <a:pt x="730294" y="2211227"/>
                    <a:pt x="516947" y="2382309"/>
                  </a:cubicBezTo>
                  <a:cubicBezTo>
                    <a:pt x="453387" y="2455536"/>
                    <a:pt x="481437" y="2494014"/>
                    <a:pt x="467779" y="2589474"/>
                  </a:cubicBezTo>
                  <a:cubicBezTo>
                    <a:pt x="432270" y="2663167"/>
                    <a:pt x="400510" y="2686732"/>
                    <a:pt x="337743" y="2686732"/>
                  </a:cubicBezTo>
                  <a:lnTo>
                    <a:pt x="0" y="2685523"/>
                  </a:lnTo>
                  <a:lnTo>
                    <a:pt x="0" y="2536390"/>
                  </a:lnTo>
                  <a:lnTo>
                    <a:pt x="47259" y="2536769"/>
                  </a:lnTo>
                  <a:lnTo>
                    <a:pt x="204029" y="1546960"/>
                  </a:lnTo>
                  <a:cubicBezTo>
                    <a:pt x="188844" y="1556019"/>
                    <a:pt x="171284" y="1560580"/>
                    <a:pt x="152738" y="1560580"/>
                  </a:cubicBezTo>
                  <a:cubicBezTo>
                    <a:pt x="121147" y="1560580"/>
                    <a:pt x="92422" y="1547345"/>
                    <a:pt x="71576" y="1525219"/>
                  </a:cubicBezTo>
                  <a:cubicBezTo>
                    <a:pt x="52889" y="1545052"/>
                    <a:pt x="27874" y="1557741"/>
                    <a:pt x="0" y="1558564"/>
                  </a:cubicBezTo>
                  <a:lnTo>
                    <a:pt x="0" y="1304654"/>
                  </a:lnTo>
                  <a:cubicBezTo>
                    <a:pt x="27874" y="1305477"/>
                    <a:pt x="52890" y="1318167"/>
                    <a:pt x="71576" y="1337999"/>
                  </a:cubicBezTo>
                  <a:cubicBezTo>
                    <a:pt x="92422" y="1315874"/>
                    <a:pt x="121147" y="1302638"/>
                    <a:pt x="152738" y="1302638"/>
                  </a:cubicBezTo>
                  <a:cubicBezTo>
                    <a:pt x="187837" y="1302638"/>
                    <a:pt x="219402" y="1318978"/>
                    <a:pt x="240484" y="1345647"/>
                  </a:cubicBezTo>
                  <a:cubicBezTo>
                    <a:pt x="253632" y="1317624"/>
                    <a:pt x="284261" y="1300934"/>
                    <a:pt x="316470" y="1306036"/>
                  </a:cubicBezTo>
                  <a:lnTo>
                    <a:pt x="319022" y="1306440"/>
                  </a:lnTo>
                  <a:cubicBezTo>
                    <a:pt x="359044" y="1312779"/>
                    <a:pt x="386348" y="1350361"/>
                    <a:pt x="380010" y="1390382"/>
                  </a:cubicBezTo>
                  <a:lnTo>
                    <a:pt x="198248" y="2537980"/>
                  </a:lnTo>
                  <a:lnTo>
                    <a:pt x="252793" y="2538418"/>
                  </a:lnTo>
                  <a:cubicBezTo>
                    <a:pt x="326693" y="2534131"/>
                    <a:pt x="300643" y="2525888"/>
                    <a:pt x="313502" y="2443415"/>
                  </a:cubicBezTo>
                  <a:cubicBezTo>
                    <a:pt x="345780" y="2325796"/>
                    <a:pt x="339483" y="2323913"/>
                    <a:pt x="418914" y="2232013"/>
                  </a:cubicBezTo>
                  <a:cubicBezTo>
                    <a:pt x="593120" y="2092231"/>
                    <a:pt x="814376" y="1786265"/>
                    <a:pt x="814376" y="1476254"/>
                  </a:cubicBezTo>
                  <a:cubicBezTo>
                    <a:pt x="814376" y="1023115"/>
                    <a:pt x="451179" y="654804"/>
                    <a:pt x="0" y="647205"/>
                  </a:cubicBezTo>
                  <a:close/>
                  <a:moveTo>
                    <a:pt x="848581" y="234472"/>
                  </a:moveTo>
                  <a:lnTo>
                    <a:pt x="1030273" y="386929"/>
                  </a:lnTo>
                  <a:lnTo>
                    <a:pt x="776138" y="615998"/>
                  </a:lnTo>
                  <a:lnTo>
                    <a:pt x="667123" y="524523"/>
                  </a:lnTo>
                  <a:close/>
                  <a:moveTo>
                    <a:pt x="0" y="0"/>
                  </a:moveTo>
                  <a:lnTo>
                    <a:pt x="101974" y="0"/>
                  </a:lnTo>
                  <a:lnTo>
                    <a:pt x="54538" y="338831"/>
                  </a:lnTo>
                  <a:lnTo>
                    <a:pt x="0" y="338831"/>
                  </a:lnTo>
                  <a:close/>
                </a:path>
              </a:pathLst>
            </a:custGeom>
            <a:solidFill>
              <a:srgbClr val="1541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Open Sans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9374566" y="96422"/>
            <a:ext cx="2636377" cy="458146"/>
            <a:chOff x="8105998" y="58322"/>
            <a:chExt cx="3904945" cy="67859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07BD4AC-711B-94F9-38CA-7D16EE88F11C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4032" t="23821" r="92416" b="22582"/>
            <a:stretch/>
          </p:blipFill>
          <p:spPr>
            <a:xfrm>
              <a:off x="9582623" y="58322"/>
              <a:ext cx="610370" cy="661846"/>
            </a:xfrm>
            <a:prstGeom prst="rect">
              <a:avLst/>
            </a:prstGeom>
          </p:spPr>
        </p:pic>
        <p:pic>
          <p:nvPicPr>
            <p:cNvPr id="16" name="Picture 2" descr="https://cdn-ru.bitrix24.ru/b14705198/landing/bea/bea4ea39fcebd177f504660774bc0481/Direktor_po_personalu_1x.png"/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439" y="236048"/>
              <a:ext cx="1738504" cy="425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 2">
              <a:extLst>
                <a:ext uri="{FF2B5EF4-FFF2-40B4-BE49-F238E27FC236}">
                  <a16:creationId xmlns:a16="http://schemas.microsoft.com/office/drawing/2014/main" id="{8D83FDD2-ABA7-231F-65FB-1BF2E873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664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105998" y="161111"/>
              <a:ext cx="1295566" cy="575807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6227"/>
            <a:ext cx="12294074" cy="707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ЭкоПси">
  <a:themeElements>
    <a:clrScheme name="Другая 2">
      <a:dk1>
        <a:sysClr val="windowText" lastClr="000000"/>
      </a:dk1>
      <a:lt1>
        <a:sysClr val="window" lastClr="FFFFFF"/>
      </a:lt1>
      <a:dk2>
        <a:srgbClr val="15416F"/>
      </a:dk2>
      <a:lt2>
        <a:srgbClr val="E7E6E6"/>
      </a:lt2>
      <a:accent1>
        <a:srgbClr val="15416F"/>
      </a:accent1>
      <a:accent2>
        <a:srgbClr val="C60440"/>
      </a:accent2>
      <a:accent3>
        <a:srgbClr val="697A98"/>
      </a:accent3>
      <a:accent4>
        <a:srgbClr val="3F5265"/>
      </a:accent4>
      <a:accent5>
        <a:srgbClr val="7599BD"/>
      </a:accent5>
      <a:accent6>
        <a:srgbClr val="4EA0F2"/>
      </a:accent6>
      <a:hlink>
        <a:srgbClr val="FFFFFF"/>
      </a:hlink>
      <a:folHlink>
        <a:srgbClr val="4EA0F2"/>
      </a:folHlink>
    </a:clrScheme>
    <a:fontScheme name="GAIN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ЭкоПси" id="{44601F69-6793-4547-A011-B78EE7622A9A}" vid="{A2B68253-E4F8-437D-860E-D4899D331337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ЭкоПси">
  <a:themeElements>
    <a:clrScheme name="Другая 2">
      <a:dk1>
        <a:sysClr val="windowText" lastClr="000000"/>
      </a:dk1>
      <a:lt1>
        <a:sysClr val="window" lastClr="FFFFFF"/>
      </a:lt1>
      <a:dk2>
        <a:srgbClr val="15416F"/>
      </a:dk2>
      <a:lt2>
        <a:srgbClr val="E7E6E6"/>
      </a:lt2>
      <a:accent1>
        <a:srgbClr val="15416F"/>
      </a:accent1>
      <a:accent2>
        <a:srgbClr val="C60440"/>
      </a:accent2>
      <a:accent3>
        <a:srgbClr val="697A98"/>
      </a:accent3>
      <a:accent4>
        <a:srgbClr val="3F5265"/>
      </a:accent4>
      <a:accent5>
        <a:srgbClr val="7599BD"/>
      </a:accent5>
      <a:accent6>
        <a:srgbClr val="4EA0F2"/>
      </a:accent6>
      <a:hlink>
        <a:srgbClr val="FFFFFF"/>
      </a:hlink>
      <a:folHlink>
        <a:srgbClr val="4EA0F2"/>
      </a:folHlink>
    </a:clrScheme>
    <a:fontScheme name="GAIN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ЭкоПси" id="{44601F69-6793-4547-A011-B78EE7622A9A}" vid="{A2B68253-E4F8-437D-860E-D4899D331337}"/>
    </a:ext>
  </a:extLst>
</a:theme>
</file>

<file path=ppt/theme/theme5.xml><?xml version="1.0" encoding="utf-8"?>
<a:theme xmlns:a="http://schemas.openxmlformats.org/drawingml/2006/main" name="Тема Office 2013 – 202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1392</Words>
  <Application>Microsoft Office PowerPoint</Application>
  <PresentationFormat>Произвольный</PresentationFormat>
  <Paragraphs>359</Paragraphs>
  <Slides>30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30</vt:i4>
      </vt:variant>
    </vt:vector>
  </HeadingPairs>
  <TitlesOfParts>
    <vt:vector size="48" baseType="lpstr">
      <vt:lpstr>Akrobat ExtraBold</vt:lpstr>
      <vt:lpstr>Akrobat Black</vt:lpstr>
      <vt:lpstr>Malgun Gothic</vt:lpstr>
      <vt:lpstr>Open Sans bold</vt:lpstr>
      <vt:lpstr>Verdana</vt:lpstr>
      <vt:lpstr>Trebuchet MS</vt:lpstr>
      <vt:lpstr>Akrobat Light</vt:lpstr>
      <vt:lpstr>Akrobat Bold</vt:lpstr>
      <vt:lpstr>Wingdings</vt:lpstr>
      <vt:lpstr>Roboto</vt:lpstr>
      <vt:lpstr>Arial</vt:lpstr>
      <vt:lpstr>Calibri</vt:lpstr>
      <vt:lpstr>Tahoma</vt:lpstr>
      <vt:lpstr>Open Sans</vt:lpstr>
      <vt:lpstr>Office Theme</vt:lpstr>
      <vt:lpstr>ЭкоПси</vt:lpstr>
      <vt:lpstr>2_Office Theme</vt:lpstr>
      <vt:lpstr>1_ЭкоПси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Smolentsev Sergei</cp:lastModifiedBy>
  <cp:revision>86</cp:revision>
  <dcterms:created xsi:type="dcterms:W3CDTF">2023-05-16T11:58:38Z</dcterms:created>
  <dcterms:modified xsi:type="dcterms:W3CDTF">2023-09-06T10:26:44Z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2023-05-16T12:38:04Z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8d04cb25-997c-4c48-b269-0b8a039d125a</vt:lpwstr>
  </property>
  <property fmtid="{D5CDD505-2E9C-101B-9397-08002B2CF9AE}" pid="7" name="MSIP_Label_defa4170-0d19-0005-0004-bc88714345d2_ActionId">
    <vt:lpwstr>6468f1b8-fc2c-497b-97f6-d0b52f09933c</vt:lpwstr>
  </property>
  <property fmtid="{D5CDD505-2E9C-101B-9397-08002B2CF9AE}" pid="8" name="MSIP_Label_defa4170-0d19-0005-0004-bc88714345d2_ContentBits">
    <vt:lpwstr>0</vt:lpwstr>
  </property>
</Properties>
</file>