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0_77D3C101.xml" ContentType="application/vnd.ms-powerpoint.comments+xml"/>
  <Override PartName="/ppt/comments/modernComment_15F_6FA14BCA.xml" ContentType="application/vnd.ms-powerpoint.comments+xml"/>
  <Override PartName="/ppt/comments/modernComment_161_9F3896C.xml" ContentType="application/vnd.ms-powerpoint.comments+xml"/>
  <Override PartName="/ppt/comments/modernComment_157_26DB2D1F.xml" ContentType="application/vnd.ms-powerpoint.comments+xml"/>
  <Override PartName="/ppt/comments/modernComment_160_D57A841A.xml" ContentType="application/vnd.ms-powerpoint.comments+xml"/>
  <Override PartName="/ppt/comments/modernComment_15C_F7DCB82B.xml" ContentType="application/vnd.ms-powerpoint.comments+xml"/>
  <Override PartName="/ppt/comments/modernComment_14F_DB5F4DD.xml" ContentType="application/vnd.ms-powerpoint.comments+xml"/>
  <Override PartName="/ppt/comments/modernComment_15B_DE5AF264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2" r:id="rId3"/>
    <p:sldId id="350" r:id="rId4"/>
    <p:sldId id="351" r:id="rId5"/>
    <p:sldId id="353" r:id="rId6"/>
    <p:sldId id="343" r:id="rId7"/>
    <p:sldId id="352" r:id="rId8"/>
    <p:sldId id="348" r:id="rId9"/>
    <p:sldId id="335" r:id="rId10"/>
    <p:sldId id="334" r:id="rId11"/>
    <p:sldId id="347" r:id="rId12"/>
    <p:sldId id="338" r:id="rId13"/>
    <p:sldId id="330" r:id="rId14"/>
    <p:sldId id="329" r:id="rId15"/>
    <p:sldId id="339" r:id="rId16"/>
    <p:sldId id="346" r:id="rId17"/>
    <p:sldId id="345" r:id="rId18"/>
    <p:sldId id="354" r:id="rId19"/>
  </p:sldIdLst>
  <p:sldSz cx="12192000" cy="6858000"/>
  <p:notesSz cx="6858000" cy="9144000"/>
  <p:embeddedFontLst>
    <p:embeddedFont>
      <p:font typeface="Proxima Nova Rg" panose="0200050603000002000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Proxima Nova Lt" panose="02000506030000020004" charset="0"/>
      <p:regular r:id="rId28"/>
      <p:bold r:id="rId29"/>
      <p:italic r:id="rId30"/>
      <p:boldItalic r:id="rId31"/>
    </p:embeddedFont>
    <p:embeddedFont>
      <p:font typeface="PT Sans" panose="020B060402020202020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49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3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A77A05-D6E2-4D21-C3DA-75AA5DCAB4DD}" name="Zhuravleva Maria" initials="ZM" userId="S-1-5-21-755858033-1895113887-1167487308-8472" providerId="AD"/>
  <p188:author id="{3D737EF9-AB7B-4667-9F34-88AD9692F021}" name="Shatrov Yuri" initials="SY" userId="S::shatrov@ecopsy.com::34d86708-8bb6-476d-8009-a836c1097d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ий" initials="Ю" lastIdx="1" clrIdx="0"/>
  <p:cmAuthor id="2" name="Zhuravleva Maria" initials="ZM" lastIdx="13" clrIdx="1">
    <p:extLst>
      <p:ext uri="{19B8F6BF-5375-455C-9EA6-DF929625EA0E}">
        <p15:presenceInfo xmlns:p15="http://schemas.microsoft.com/office/powerpoint/2012/main" userId="S-1-5-21-755858033-1895113887-1167487308-84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3CA"/>
    <a:srgbClr val="8064A2"/>
    <a:srgbClr val="696969"/>
    <a:srgbClr val="00CD7C"/>
    <a:srgbClr val="E33669"/>
    <a:srgbClr val="000000"/>
    <a:srgbClr val="F1F2F5"/>
    <a:srgbClr val="00EEE8"/>
    <a:srgbClr val="EC7899"/>
    <a:srgbClr val="5AB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3" autoAdjust="0"/>
    <p:restoredTop sz="83020" autoAdjust="0"/>
  </p:normalViewPr>
  <p:slideViewPr>
    <p:cSldViewPr snapToGrid="0">
      <p:cViewPr varScale="1">
        <p:scale>
          <a:sx n="57" d="100"/>
          <a:sy n="57" d="100"/>
        </p:scale>
        <p:origin x="960" y="72"/>
      </p:cViewPr>
      <p:guideLst>
        <p:guide pos="7491"/>
        <p:guide pos="279"/>
        <p:guide orient="horz" pos="2137"/>
      </p:guideLst>
    </p:cSldViewPr>
  </p:slideViewPr>
  <p:outlineViewPr>
    <p:cViewPr>
      <p:scale>
        <a:sx n="33" d="100"/>
        <a:sy n="33" d="100"/>
      </p:scale>
      <p:origin x="0" y="-19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commentAuthors" Target="commentAuthors.xml"/><Relationship Id="rId48" Type="http://schemas.microsoft.com/office/2018/10/relationships/authors" Target="authors.xml"/></Relationships>
</file>

<file path=ppt/comments/modernComment_100_77D3C10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69A4C0-19B3-4045-A329-FB66735A5941}" authorId="{3D737EF9-AB7B-4667-9F34-88AD9692F021}" created="2022-08-31T16:55:35.33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10366209" sldId="256"/>
      <ac:spMk id="5" creationId="{00000000-0000-0000-0000-000000000000}"/>
    </ac:deMkLst>
    <p188:txBody>
      <a:bodyPr/>
      <a:lstStyle/>
      <a:p>
        <a:r>
          <a:rPr lang="ru-RU"/>
          <a:t>Опросник, т.к. оценка может ассоциироваться с тем, что есть хорошая мотивация, а есть плохая</a:t>
        </a:r>
      </a:p>
    </p188:txBody>
  </p188:cm>
</p188:cmLst>
</file>

<file path=ppt/comments/modernComment_14F_DB5F4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0EA81A-DCBA-6246-9E99-32E251615030}" authorId="{31A77A05-D6E2-4D21-C3DA-75AA5DCAB4DD}" created="2022-09-01T15:31:19.890">
    <pc:sldMkLst xmlns:pc="http://schemas.microsoft.com/office/powerpoint/2013/main/command">
      <pc:docMk/>
      <pc:sldMk cId="230028509" sldId="335"/>
    </pc:sldMkLst>
    <p188:pos x="15875" y="15875"/>
    <p188:replyLst>
      <p188:reply id="{CE2E9EA4-1EBF-4DC9-A688-4E8BD9F99193}" authorId="{31A77A05-D6E2-4D21-C3DA-75AA5DCAB4DD}" created="2022-09-02T08:11:53.143">
        <p188:txBody>
          <a:bodyPr/>
          <a:lstStyle/>
          <a:p>
            <a:r>
              <a:rPr lang="ru-RU"/>
              <a:t>название поменяли</a:t>
            </a:r>
          </a:p>
        </p188:txBody>
      </p188:reply>
    </p188:replyLst>
    <p188:txBody>
      <a:bodyPr/>
      <a:lstStyle/>
      <a:p>
        <a:endParaRPr lang="ru-RU"/>
      </a:p>
    </p188:txBody>
  </p188:cm>
</p188:cmLst>
</file>

<file path=ppt/comments/modernComment_157_26DB2D1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93A208-37EB-CF49-BAEC-441F21DCF1A5}" authorId="{3D737EF9-AB7B-4667-9F34-88AD9692F021}" created="2022-09-03T11:36:25.491">
    <pc:sldMkLst xmlns:pc="http://schemas.microsoft.com/office/powerpoint/2013/main/command">
      <pc:docMk/>
      <pc:sldMk cId="651898143" sldId="343"/>
    </pc:sldMkLst>
    <p188:txBody>
      <a:bodyPr/>
      <a:lstStyle/>
      <a:p>
        <a:r>
          <a:rPr lang="ru-RU"/>
          <a:t>1. Я прошу тебя проявить перфекционизм и сделать так, чтобы все было идеально ровно. Я про отступы. Например, чтобы все элементы касались края слева. Или правой кромки логотипа справа. И так нам всех слайдах, где какие-то элементы доходят до левой границы или правой
2. А что с нумерацией. Обсуждали на встрече. Шрифт не тот.</a:t>
        </a:r>
      </a:p>
    </p188:txBody>
  </p188:cm>
</p188:cmLst>
</file>

<file path=ppt/comments/modernComment_15B_DE5AF26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D9E067-EDD5-E35D-0533-DDA0D2882D48}" authorId="{31A77A05-D6E2-4D21-C3DA-75AA5DCAB4DD}" created="2022-09-01T15:36:53.944">
    <pc:sldMkLst xmlns:pc="http://schemas.microsoft.com/office/powerpoint/2013/main/command">
      <pc:docMk/>
      <pc:sldMk cId="3730502244" sldId="347"/>
    </pc:sldMkLst>
    <p188:pos x="12192000" y="0"/>
    <p188:txBody>
      <a:bodyPr/>
      <a:lstStyle/>
      <a:p>
        <a:r>
          <a:rPr lang="ru-RU"/>
          <a:t>заменила иконку</a:t>
        </a:r>
      </a:p>
    </p188:txBody>
  </p188:cm>
</p188:cmLst>
</file>

<file path=ppt/comments/modernComment_15C_F7DCB82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93A208-37EB-CF49-BAEC-441F21DCF1A5}" authorId="{3D737EF9-AB7B-4667-9F34-88AD9692F021}" created="2022-09-03T11:36:25.491">
    <pc:sldMkLst xmlns:pc="http://schemas.microsoft.com/office/powerpoint/2013/main/command">
      <pc:docMk/>
      <pc:sldMk cId="651898143" sldId="343"/>
    </pc:sldMkLst>
    <p188:txBody>
      <a:bodyPr/>
      <a:lstStyle/>
      <a:p>
        <a:r>
          <a:rPr lang="ru-RU"/>
          <a:t>1. Я прошу тебя проявить перфекционизм и сделать так, чтобы все было идеально ровно. Я про отступы. Например, чтобы все элементы касались края слева. Или правой кромки логотипа справа. И так нам всех слайдах, где какие-то элементы доходят до левой границы или правой
2. А что с нумерацией. Обсуждали на встрече. Шрифт не тот.</a:t>
        </a:r>
      </a:p>
    </p188:txBody>
  </p188:cm>
</p188:cmLst>
</file>

<file path=ppt/comments/modernComment_15F_6FA14BC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93A208-37EB-CF49-BAEC-441F21DCF1A5}" authorId="{3D737EF9-AB7B-4667-9F34-88AD9692F021}" created="2022-09-03T11:36:25.491">
    <pc:sldMkLst xmlns:pc="http://schemas.microsoft.com/office/powerpoint/2013/main/command">
      <pc:docMk/>
      <pc:sldMk cId="651898143" sldId="343"/>
    </pc:sldMkLst>
    <p188:txBody>
      <a:bodyPr/>
      <a:lstStyle/>
      <a:p>
        <a:r>
          <a:rPr lang="ru-RU"/>
          <a:t>1. Я прошу тебя проявить перфекционизм и сделать так, чтобы все было идеально ровно. Я про отступы. Например, чтобы все элементы касались края слева. Или правой кромки логотипа справа. И так нам всех слайдах, где какие-то элементы доходят до левой границы или правой
2. А что с нумерацией. Обсуждали на встрече. Шрифт не тот.</a:t>
        </a:r>
      </a:p>
    </p188:txBody>
  </p188:cm>
</p188:cmLst>
</file>

<file path=ppt/comments/modernComment_160_D57A84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93A208-37EB-CF49-BAEC-441F21DCF1A5}" authorId="{3D737EF9-AB7B-4667-9F34-88AD9692F021}" created="2022-09-03T11:36:25.491">
    <pc:sldMkLst xmlns:pc="http://schemas.microsoft.com/office/powerpoint/2013/main/command">
      <pc:docMk/>
      <pc:sldMk cId="651898143" sldId="343"/>
    </pc:sldMkLst>
    <p188:txBody>
      <a:bodyPr/>
      <a:lstStyle/>
      <a:p>
        <a:r>
          <a:rPr lang="ru-RU"/>
          <a:t>1. Я прошу тебя проявить перфекционизм и сделать так, чтобы все было идеально ровно. Я про отступы. Например, чтобы все элементы касались края слева. Или правой кромки логотипа справа. И так нам всех слайдах, где какие-то элементы доходят до левой границы или правой
2. А что с нумерацией. Обсуждали на встрече. Шрифт не тот.</a:t>
        </a:r>
      </a:p>
    </p188:txBody>
  </p188:cm>
</p188:cmLst>
</file>

<file path=ppt/comments/modernComment_161_9F389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93A208-37EB-CF49-BAEC-441F21DCF1A5}" authorId="{3D737EF9-AB7B-4667-9F34-88AD9692F021}" created="2022-09-03T11:36:25.491">
    <pc:sldMkLst xmlns:pc="http://schemas.microsoft.com/office/powerpoint/2013/main/command">
      <pc:docMk/>
      <pc:sldMk cId="651898143" sldId="343"/>
    </pc:sldMkLst>
    <p188:txBody>
      <a:bodyPr/>
      <a:lstStyle/>
      <a:p>
        <a:r>
          <a:rPr lang="ru-RU"/>
          <a:t>1. Я прошу тебя проявить перфекционизм и сделать так, чтобы все было идеально ровно. Я про отступы. Например, чтобы все элементы касались края слева. Или правой кромки логотипа справа. И так нам всех слайдах, где какие-то элементы доходят до левой границы или правой
2. А что с нумерацией. Обсуждали на встрече. Шрифт не тот.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5B9A4-FB1A-438A-AE4D-AA511B514AF5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BF643-3A19-4AC1-B4A9-14E97ED8E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4675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126FD-F7A8-4AFA-A9B2-B23EB4DB76D6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41914-70F2-454F-AEE9-CCC424CF1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797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635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069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143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31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046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939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846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042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04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4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61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64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26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059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 не менее ,не всегда есть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понимание, зачем же измерять мотивацию?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7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490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176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7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257A-EF50-42BD-B37D-201450716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9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414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4026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PRINT _  basi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>
            <a:spLocks noGrp="1"/>
          </p:cNvSpPr>
          <p:nvPr>
            <p:ph type="title" hasCustomPrompt="1"/>
          </p:nvPr>
        </p:nvSpPr>
        <p:spPr bwMode="auto">
          <a:xfrm>
            <a:off x="439777" y="698305"/>
            <a:ext cx="5296460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800"/>
              </a:lnSpc>
              <a:defRPr sz="2400" spc="67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18pt)</a:t>
            </a:r>
            <a:endParaRPr lang="ru-RU"/>
          </a:p>
        </p:txBody>
      </p:sp>
      <p:sp>
        <p:nvSpPr>
          <p:cNvPr id="6" name="Содержимое 9"/>
          <p:cNvSpPr>
            <a:spLocks noGrp="1"/>
          </p:cNvSpPr>
          <p:nvPr>
            <p:ph sz="quarter" idx="16" hasCustomPrompt="1"/>
          </p:nvPr>
        </p:nvSpPr>
        <p:spPr bwMode="auto">
          <a:xfrm>
            <a:off x="6096001" y="698304"/>
            <a:ext cx="5764892" cy="5828000"/>
          </a:xfrm>
          <a:prstGeom prst="rect">
            <a:avLst/>
          </a:prstGeom>
        </p:spPr>
        <p:txBody>
          <a:bodyPr lIns="0" tIns="0"/>
          <a:lstStyle>
            <a:lvl1pPr marL="239178" indent="-239178">
              <a:lnSpc>
                <a:spcPts val="1867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/>
              <a:buChar char="§"/>
              <a:defRPr sz="1467" spc="53">
                <a:latin typeface="+mn-lt"/>
              </a:defRPr>
            </a:lvl1pPr>
            <a:lvl2pPr marL="429673" indent="-179913" defTabSz="478355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/>
              <a:buChar char="§"/>
              <a:defRPr sz="1400" spc="53">
                <a:latin typeface="+mn-lt"/>
              </a:defRPr>
            </a:lvl2pPr>
            <a:lvl3pPr marL="599002" indent="-148163">
              <a:lnSpc>
                <a:spcPct val="100000"/>
              </a:lnSpc>
              <a:spcBef>
                <a:spcPts val="267"/>
              </a:spcBef>
              <a:spcAft>
                <a:spcPts val="667"/>
              </a:spcAft>
              <a:buClr>
                <a:schemeClr val="tx1"/>
              </a:buClr>
              <a:buFont typeface="Arial"/>
              <a:buChar char="–"/>
              <a:defRPr sz="1267" spc="53">
                <a:latin typeface="+mn-lt"/>
              </a:defRPr>
            </a:lvl3pPr>
            <a:lvl4pPr marL="719649" indent="-120648" defTabSz="33620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/>
              <a:buChar char="§"/>
              <a:defRPr sz="1067" i="1" spc="53">
                <a:latin typeface="+mn-lt"/>
              </a:defRPr>
            </a:lvl4pPr>
            <a:lvl5pPr marL="1683123" indent="-363860">
              <a:spcBef>
                <a:spcPts val="805"/>
              </a:spcBef>
              <a:buClr>
                <a:schemeClr val="accent1"/>
              </a:buClr>
              <a:buFont typeface="Wingdings"/>
              <a:buChar char="§"/>
              <a:defRPr sz="1067">
                <a:latin typeface="+mn-lt"/>
              </a:defRPr>
            </a:lvl5pPr>
          </a:lstStyle>
          <a:p>
            <a:pPr lvl="0">
              <a:defRPr/>
            </a:pPr>
            <a:r>
              <a:rPr lang="ru-RU"/>
              <a:t>Место для размещения текста или дополнительных элементов (</a:t>
            </a:r>
            <a:r>
              <a:rPr lang="en-US"/>
              <a:t>Tahoma</a:t>
            </a:r>
            <a:r>
              <a:rPr lang="ru-RU"/>
              <a:t>, 11pt)</a:t>
            </a:r>
            <a:endParaRPr lang="en-US"/>
          </a:p>
          <a:p>
            <a:pPr lvl="1">
              <a:defRPr/>
            </a:pPr>
            <a:r>
              <a:rPr lang="ru-RU"/>
              <a:t>Второй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10</a:t>
            </a:r>
            <a:r>
              <a:rPr lang="en-US"/>
              <a:t>,5</a:t>
            </a:r>
            <a:r>
              <a:rPr lang="ru-RU"/>
              <a:t>pt)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9</a:t>
            </a:r>
            <a:r>
              <a:rPr lang="en-US"/>
              <a:t>,5</a:t>
            </a:r>
            <a:r>
              <a:rPr lang="ru-RU"/>
              <a:t>pt)</a:t>
            </a:r>
            <a:endParaRPr lang="en-US"/>
          </a:p>
          <a:p>
            <a:pPr lvl="3">
              <a:defRPr/>
            </a:pPr>
            <a:r>
              <a:rPr lang="ru-RU"/>
              <a:t>Четвертый уровень (</a:t>
            </a:r>
            <a:r>
              <a:rPr lang="en-US"/>
              <a:t>Tahoma</a:t>
            </a:r>
            <a:r>
              <a:rPr lang="ru-RU"/>
              <a:t>, 8pt)</a:t>
            </a:r>
            <a:endParaRPr/>
          </a:p>
        </p:txBody>
      </p:sp>
      <p:sp>
        <p:nvSpPr>
          <p:cNvPr id="7" name="Объект 4"/>
          <p:cNvSpPr>
            <a:spLocks noGrp="1"/>
          </p:cNvSpPr>
          <p:nvPr>
            <p:ph sz="quarter" idx="28" hasCustomPrompt="1"/>
          </p:nvPr>
        </p:nvSpPr>
        <p:spPr bwMode="auto">
          <a:xfrm>
            <a:off x="439775" y="1696734"/>
            <a:ext cx="5296461" cy="29679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marR="0" indent="0" algn="l" defTabSz="606790">
              <a:lnSpc>
                <a:spcPct val="90000"/>
              </a:lnSpc>
              <a:spcBef>
                <a:spcPts val="664"/>
              </a:spcBef>
              <a:spcAft>
                <a:spcPts val="0"/>
              </a:spcAft>
              <a:buClrTx/>
              <a:buSzTx/>
              <a:buFontTx/>
              <a:buNone/>
              <a:defRPr sz="1200" b="1" spc="53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en-US"/>
              <a:t># </a:t>
            </a:r>
            <a:r>
              <a:rPr lang="ru-RU"/>
              <a:t>Смысловой маркер (</a:t>
            </a:r>
            <a:r>
              <a:rPr lang="en-US"/>
              <a:t>Open Sans</a:t>
            </a:r>
            <a:r>
              <a:rPr lang="ru-RU"/>
              <a:t>, 9pt)</a:t>
            </a:r>
            <a:endParaRPr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9" hasCustomPrompt="1"/>
          </p:nvPr>
        </p:nvSpPr>
        <p:spPr bwMode="auto">
          <a:xfrm>
            <a:off x="439776" y="2218117"/>
            <a:ext cx="5296461" cy="4308188"/>
          </a:xfrm>
          <a:prstGeom prst="rect">
            <a:avLst/>
          </a:prstGeom>
        </p:spPr>
        <p:txBody>
          <a:bodyPr lIns="0" tIns="0"/>
          <a:lstStyle>
            <a:lvl1pPr marL="239178" indent="-239178">
              <a:lnSpc>
                <a:spcPts val="1867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/>
              <a:buChar char="§"/>
              <a:defRPr sz="1467" spc="53">
                <a:latin typeface="+mn-lt"/>
              </a:defRPr>
            </a:lvl1pPr>
            <a:lvl2pPr marL="429673" indent="-179913" defTabSz="478355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/>
              <a:buChar char="§"/>
              <a:defRPr sz="1400" spc="53">
                <a:latin typeface="+mn-lt"/>
              </a:defRPr>
            </a:lvl2pPr>
            <a:lvl3pPr marL="599002" indent="-148163">
              <a:lnSpc>
                <a:spcPct val="100000"/>
              </a:lnSpc>
              <a:spcBef>
                <a:spcPts val="267"/>
              </a:spcBef>
              <a:spcAft>
                <a:spcPts val="400"/>
              </a:spcAft>
              <a:buClr>
                <a:schemeClr val="tx1"/>
              </a:buClr>
              <a:buFont typeface="Arial"/>
              <a:buChar char="–"/>
              <a:defRPr sz="1267" spc="53">
                <a:latin typeface="+mn-lt"/>
              </a:defRPr>
            </a:lvl3pPr>
            <a:lvl4pPr marL="719649" indent="-120648" defTabSz="33620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/>
              <a:buChar char="§"/>
              <a:defRPr sz="1067" i="1" spc="53">
                <a:latin typeface="+mn-lt"/>
              </a:defRPr>
            </a:lvl4pPr>
            <a:lvl5pPr marL="1683123" indent="-363860">
              <a:spcBef>
                <a:spcPts val="805"/>
              </a:spcBef>
              <a:buClr>
                <a:schemeClr val="accent1"/>
              </a:buClr>
              <a:buFont typeface="Wingdings"/>
              <a:buChar char="§"/>
              <a:defRPr sz="1067">
                <a:latin typeface="+mn-lt"/>
              </a:defRPr>
            </a:lvl5pPr>
          </a:lstStyle>
          <a:p>
            <a:pPr lvl="0">
              <a:defRPr/>
            </a:pPr>
            <a:r>
              <a:rPr lang="ru-RU"/>
              <a:t>Место для размещения текста или дополнительных элементов (</a:t>
            </a:r>
            <a:r>
              <a:rPr lang="en-US"/>
              <a:t>Tahoma</a:t>
            </a:r>
            <a:r>
              <a:rPr lang="ru-RU"/>
              <a:t>, 11pt)</a:t>
            </a:r>
            <a:endParaRPr lang="en-US"/>
          </a:p>
          <a:p>
            <a:pPr lvl="1">
              <a:defRPr/>
            </a:pPr>
            <a:r>
              <a:rPr lang="ru-RU"/>
              <a:t>Второй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10</a:t>
            </a:r>
            <a:r>
              <a:rPr lang="en-US"/>
              <a:t>,5</a:t>
            </a:r>
            <a:r>
              <a:rPr lang="ru-RU"/>
              <a:t>pt)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9</a:t>
            </a:r>
            <a:r>
              <a:rPr lang="en-US"/>
              <a:t>,5</a:t>
            </a:r>
            <a:r>
              <a:rPr lang="ru-RU"/>
              <a:t>pt)</a:t>
            </a:r>
            <a:endParaRPr lang="en-US"/>
          </a:p>
          <a:p>
            <a:pPr lvl="3">
              <a:defRPr/>
            </a:pPr>
            <a:r>
              <a:rPr lang="ru-RU"/>
              <a:t>Четвертый уровень (</a:t>
            </a:r>
            <a:r>
              <a:rPr lang="en-US"/>
              <a:t>Tahoma</a:t>
            </a:r>
            <a:r>
              <a:rPr lang="ru-RU"/>
              <a:t>, 8pt)</a:t>
            </a:r>
            <a:endParaRPr/>
          </a:p>
        </p:txBody>
      </p:sp>
      <p:grpSp>
        <p:nvGrpSpPr>
          <p:cNvPr id="9" name="Группа 1"/>
          <p:cNvGrpSpPr/>
          <p:nvPr userDrawn="1"/>
        </p:nvGrpSpPr>
        <p:grpSpPr bwMode="auto">
          <a:xfrm>
            <a:off x="0" y="11400"/>
            <a:ext cx="12192000" cy="1081299"/>
            <a:chOff x="0" y="852613"/>
            <a:chExt cx="9144000" cy="810974"/>
          </a:xfrm>
        </p:grpSpPr>
        <p:sp>
          <p:nvSpPr>
            <p:cNvPr id="10" name="Прямоугольник 11"/>
            <p:cNvSpPr/>
            <p:nvPr userDrawn="1"/>
          </p:nvSpPr>
          <p:spPr bwMode="auto">
            <a:xfrm>
              <a:off x="0" y="852613"/>
              <a:ext cx="9144000" cy="810974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8230" tIns="39115" rIns="78230" bIns="39115" spcCol="0" rtlCol="0" anchor="ctr"/>
            <a:lstStyle/>
            <a:p>
              <a:pPr algn="ctr">
                <a:defRPr/>
              </a:pPr>
              <a:endParaRPr lang="ru-RU" sz="1200"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1" name="Параллелограмм 15"/>
            <p:cNvSpPr/>
            <p:nvPr userDrawn="1"/>
          </p:nvSpPr>
          <p:spPr bwMode="auto">
            <a:xfrm>
              <a:off x="7471048" y="852613"/>
              <a:ext cx="1671638" cy="810974"/>
            </a:xfrm>
            <a:prstGeom prst="parallelogram">
              <a:avLst>
                <a:gd name="adj" fmla="val 3943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8230" tIns="39115" rIns="78230" bIns="39115" spcCol="0" rtlCol="0" anchor="ctr"/>
            <a:lstStyle/>
            <a:p>
              <a:pPr algn="ctr">
                <a:defRPr/>
              </a:pPr>
              <a:endParaRPr lang="ru-RU" sz="1200"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2" name="Рисунок 17"/>
            <p:cNvPicPr>
              <a:picLocks noChangeAspect="1"/>
            </p:cNvPicPr>
            <p:nvPr userDrawn="1"/>
          </p:nvPicPr>
          <p:blipFill>
            <a:blip r:embed="rId2"/>
            <a:stretch/>
          </p:blipFill>
          <p:spPr bwMode="auto">
            <a:xfrm>
              <a:off x="7856563" y="1045741"/>
              <a:ext cx="900607" cy="424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01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PRINT _  tab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 bwMode="auto">
          <a:xfrm>
            <a:off x="439775" y="698305"/>
            <a:ext cx="10947095" cy="7738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800"/>
              </a:lnSpc>
              <a:defRPr sz="2400" spc="67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ru-RU"/>
              <a:t>Заголовок слайда </a:t>
            </a:r>
            <a:r>
              <a:rPr lang="en-US"/>
              <a:t/>
            </a:r>
            <a:br>
              <a:rPr lang="en-US"/>
            </a:br>
            <a:r>
              <a:rPr lang="ru-RU"/>
              <a:t>(</a:t>
            </a:r>
            <a:r>
              <a:rPr lang="en-US"/>
              <a:t>Tahoma, 18pt)</a:t>
            </a:r>
            <a:endParaRPr lang="ru-RU"/>
          </a:p>
        </p:txBody>
      </p:sp>
      <p:sp>
        <p:nvSpPr>
          <p:cNvPr id="6" name="Содержимое 9"/>
          <p:cNvSpPr>
            <a:spLocks noGrp="1"/>
          </p:cNvSpPr>
          <p:nvPr>
            <p:ph sz="quarter" idx="16" hasCustomPrompt="1"/>
          </p:nvPr>
        </p:nvSpPr>
        <p:spPr bwMode="auto">
          <a:xfrm>
            <a:off x="439776" y="1759265"/>
            <a:ext cx="11421117" cy="4767039"/>
          </a:xfrm>
          <a:prstGeom prst="rect">
            <a:avLst/>
          </a:prstGeom>
        </p:spPr>
        <p:txBody>
          <a:bodyPr lIns="0" tIns="0"/>
          <a:lstStyle>
            <a:lvl1pPr marL="239178" indent="-239178">
              <a:lnSpc>
                <a:spcPts val="1867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/>
              <a:buChar char="§"/>
              <a:defRPr sz="1467" spc="53">
                <a:latin typeface="+mn-lt"/>
              </a:defRPr>
            </a:lvl1pPr>
            <a:lvl2pPr marL="429673" indent="-179913" defTabSz="478355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/>
              <a:buChar char="§"/>
              <a:defRPr sz="1400" spc="53">
                <a:latin typeface="+mn-lt"/>
              </a:defRPr>
            </a:lvl2pPr>
            <a:lvl3pPr marL="599002" indent="-148163">
              <a:lnSpc>
                <a:spcPct val="100000"/>
              </a:lnSpc>
              <a:spcBef>
                <a:spcPts val="267"/>
              </a:spcBef>
              <a:spcAft>
                <a:spcPts val="400"/>
              </a:spcAft>
              <a:buClr>
                <a:schemeClr val="tx1"/>
              </a:buClr>
              <a:buFont typeface="Arial"/>
              <a:buChar char="–"/>
              <a:defRPr sz="1267" spc="53">
                <a:latin typeface="+mn-lt"/>
              </a:defRPr>
            </a:lvl3pPr>
            <a:lvl4pPr marL="719649" indent="-120648" defTabSz="33620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/>
              <a:buChar char="§"/>
              <a:defRPr sz="1067" i="1" spc="53">
                <a:latin typeface="+mn-lt"/>
              </a:defRPr>
            </a:lvl4pPr>
            <a:lvl5pPr marL="1683123" indent="-363860">
              <a:spcBef>
                <a:spcPts val="805"/>
              </a:spcBef>
              <a:buClr>
                <a:schemeClr val="accent1"/>
              </a:buClr>
              <a:buFont typeface="Wingdings"/>
              <a:buChar char="§"/>
              <a:defRPr sz="1067">
                <a:latin typeface="+mn-lt"/>
              </a:defRPr>
            </a:lvl5pPr>
          </a:lstStyle>
          <a:p>
            <a:pPr lvl="0">
              <a:defRPr/>
            </a:pPr>
            <a:r>
              <a:rPr lang="ru-RU"/>
              <a:t>Место для размещения текста или дополнительных элементов (</a:t>
            </a:r>
            <a:r>
              <a:rPr lang="en-US"/>
              <a:t>Tahoma</a:t>
            </a:r>
            <a:r>
              <a:rPr lang="ru-RU"/>
              <a:t>, 11pt)</a:t>
            </a:r>
            <a:endParaRPr lang="en-US"/>
          </a:p>
          <a:p>
            <a:pPr lvl="1">
              <a:defRPr/>
            </a:pPr>
            <a:r>
              <a:rPr lang="ru-RU"/>
              <a:t>Второй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10</a:t>
            </a:r>
            <a:r>
              <a:rPr lang="en-US"/>
              <a:t>,5</a:t>
            </a:r>
            <a:r>
              <a:rPr lang="ru-RU"/>
              <a:t>pt)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r>
              <a:rPr lang="en-US"/>
              <a:t> </a:t>
            </a:r>
            <a:r>
              <a:rPr lang="ru-RU"/>
              <a:t>(</a:t>
            </a:r>
            <a:r>
              <a:rPr lang="en-US"/>
              <a:t>Tahoma</a:t>
            </a:r>
            <a:r>
              <a:rPr lang="ru-RU"/>
              <a:t>, 9</a:t>
            </a:r>
            <a:r>
              <a:rPr lang="en-US"/>
              <a:t>,5</a:t>
            </a:r>
            <a:r>
              <a:rPr lang="ru-RU"/>
              <a:t>pt)</a:t>
            </a:r>
            <a:endParaRPr lang="en-US"/>
          </a:p>
          <a:p>
            <a:pPr lvl="3">
              <a:defRPr/>
            </a:pPr>
            <a:r>
              <a:rPr lang="ru-RU"/>
              <a:t>Четвертый уровень (</a:t>
            </a:r>
            <a:r>
              <a:rPr lang="en-US"/>
              <a:t>Tahoma</a:t>
            </a:r>
            <a:r>
              <a:rPr lang="ru-RU"/>
              <a:t>, 8pt)</a:t>
            </a:r>
            <a:endParaRPr/>
          </a:p>
        </p:txBody>
      </p:sp>
      <p:grpSp>
        <p:nvGrpSpPr>
          <p:cNvPr id="7" name="Группа 7"/>
          <p:cNvGrpSpPr/>
          <p:nvPr userDrawn="1"/>
        </p:nvGrpSpPr>
        <p:grpSpPr bwMode="auto">
          <a:xfrm>
            <a:off x="0" y="-6242"/>
            <a:ext cx="12192000" cy="1081299"/>
            <a:chOff x="0" y="0"/>
            <a:chExt cx="9144000" cy="810974"/>
          </a:xfrm>
        </p:grpSpPr>
        <p:sp>
          <p:nvSpPr>
            <p:cNvPr id="8" name="Прямоугольник 8"/>
            <p:cNvSpPr/>
            <p:nvPr/>
          </p:nvSpPr>
          <p:spPr bwMode="auto">
            <a:xfrm>
              <a:off x="0" y="0"/>
              <a:ext cx="9144000" cy="810974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8230" tIns="39115" rIns="78230" bIns="39115" spcCol="0" rtlCol="0" anchor="ctr"/>
            <a:lstStyle/>
            <a:p>
              <a:pPr algn="ctr">
                <a:defRPr/>
              </a:pPr>
              <a:endParaRPr lang="ru-RU" sz="1200">
                <a:latin typeface="Tahoma"/>
                <a:ea typeface="Tahoma"/>
                <a:cs typeface="Tahoma"/>
              </a:endParaRPr>
            </a:p>
          </p:txBody>
        </p:sp>
        <p:sp>
          <p:nvSpPr>
            <p:cNvPr id="9" name="Параллелограмм 10"/>
            <p:cNvSpPr/>
            <p:nvPr/>
          </p:nvSpPr>
          <p:spPr bwMode="auto">
            <a:xfrm>
              <a:off x="7471048" y="0"/>
              <a:ext cx="1671638" cy="810974"/>
            </a:xfrm>
            <a:prstGeom prst="parallelogram">
              <a:avLst>
                <a:gd name="adj" fmla="val 3943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8230" tIns="39115" rIns="78230" bIns="39115" spcCol="0" rtlCol="0" anchor="ctr"/>
            <a:lstStyle/>
            <a:p>
              <a:pPr algn="ctr">
                <a:defRPr/>
              </a:pPr>
              <a:endParaRPr lang="ru-RU" sz="1200"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0" name="Рисунок 1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856563" y="193128"/>
              <a:ext cx="900607" cy="4247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323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257A-EF50-42BD-B37D-201450716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257A-EF50-42BD-B37D-201450716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2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257A-EF50-42BD-B37D-201450716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3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257A-EF50-42BD-B37D-201450716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257A-EF50-42BD-B37D-201450716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0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83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580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303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1257A-EF50-42BD-B37D-201450716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1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0_77D3C10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microsoft.com/office/2018/10/relationships/comments" Target="../comments/modernComment_15B_DE5AF26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6.png"/><Relationship Id="rId10" Type="http://schemas.openxmlformats.org/officeDocument/2006/relationships/image" Target="../media/image23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35.svg"/><Relationship Id="rId3" Type="http://schemas.openxmlformats.org/officeDocument/2006/relationships/image" Target="../media/image17.png"/><Relationship Id="rId7" Type="http://schemas.openxmlformats.org/officeDocument/2006/relationships/image" Target="../media/image29.svg"/><Relationship Id="rId12" Type="http://schemas.openxmlformats.org/officeDocument/2006/relationships/image" Target="../media/image23.png"/><Relationship Id="rId17" Type="http://schemas.openxmlformats.org/officeDocument/2006/relationships/image" Target="../media/image26.gif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disk.yandex.ru/i/GYXqSOlsLYpw8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2.jpg"/><Relationship Id="rId5" Type="http://schemas.openxmlformats.org/officeDocument/2006/relationships/image" Target="../media/image18.jpg"/><Relationship Id="rId15" Type="http://schemas.openxmlformats.org/officeDocument/2006/relationships/image" Target="../media/image25.jp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21.png"/><Relationship Id="rId1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gif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hyperlink" Target="https://disk.yandex.ru/i/KYZ8Wj8QbnRR9Q" TargetMode="External"/><Relationship Id="rId5" Type="http://schemas.openxmlformats.org/officeDocument/2006/relationships/image" Target="../media/image19.png"/><Relationship Id="rId10" Type="http://schemas.openxmlformats.org/officeDocument/2006/relationships/hyperlink" Target="https://disk.yandex.ru/i/1JXIqAne8sNJvg" TargetMode="External"/><Relationship Id="rId4" Type="http://schemas.openxmlformats.org/officeDocument/2006/relationships/image" Target="../media/image28.jp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jp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.ecopsy.ru/blog" TargetMode="External"/><Relationship Id="rId3" Type="http://schemas.openxmlformats.org/officeDocument/2006/relationships/hyperlink" Target="http://www.ecopsy.ru/" TargetMode="External"/><Relationship Id="rId7" Type="http://schemas.openxmlformats.org/officeDocument/2006/relationships/hyperlink" Target="mailto:milov@ecopsy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://www.facebook.com/ecopsy.ru" TargetMode="External"/><Relationship Id="rId10" Type="http://schemas.openxmlformats.org/officeDocument/2006/relationships/image" Target="../media/image47.png"/><Relationship Id="rId4" Type="http://schemas.openxmlformats.org/officeDocument/2006/relationships/hyperlink" Target="https://digital.ecopsy.ru/" TargetMode="External"/><Relationship Id="rId9" Type="http://schemas.openxmlformats.org/officeDocument/2006/relationships/hyperlink" Target="https://t.me/digital_assessmen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F_6FA14BCA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1_9F3896C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18/10/relationships/comments" Target="../comments/modernComment_157_26DB2D1F.xml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18/10/relationships/comments" Target="../comments/modernComment_160_D57A841A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psy.ru/insights/rezultaty-issledovaniya-budushchee-otsenki-personala/?utm_source=newsletter&amp;utm_medium=email&amp;utm_campaign=follow-up-we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18/10/relationships/comments" Target="../comments/modernComment_15C_F7DCB82B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3.svg"/><Relationship Id="rId10" Type="http://schemas.microsoft.com/office/2018/10/relationships/comments" Target="../comments/modernComment_14F_DB5F4DD.xml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"/>
            <a:ext cx="12192000" cy="1404367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09" y="240811"/>
            <a:ext cx="1870182" cy="92274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57549" y="2934348"/>
            <a:ext cx="7876902" cy="2273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8064A2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Опросник мотивации Engage – </a:t>
            </a:r>
            <a:r>
              <a:rPr lang="ru-RU" sz="3600" dirty="0">
                <a:solidFill>
                  <a:srgbClr val="8064A2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современный инструмент подбора и удержания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2010366209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4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43AF030-33B6-DFC8-F129-978A41E1CF02}"/>
              </a:ext>
            </a:extLst>
          </p:cNvPr>
          <p:cNvSpPr/>
          <p:nvPr/>
        </p:nvSpPr>
        <p:spPr bwMode="auto">
          <a:xfrm>
            <a:off x="8461974" y="1768158"/>
            <a:ext cx="3301200" cy="4320000"/>
          </a:xfrm>
          <a:prstGeom prst="roundRect">
            <a:avLst>
              <a:gd name="adj" fmla="val 4721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9A714A4-9461-D0B6-B085-57216ACBCF99}"/>
              </a:ext>
            </a:extLst>
          </p:cNvPr>
          <p:cNvSpPr/>
          <p:nvPr/>
        </p:nvSpPr>
        <p:spPr bwMode="auto">
          <a:xfrm>
            <a:off x="4600167" y="1782194"/>
            <a:ext cx="3301200" cy="4320000"/>
          </a:xfrm>
          <a:prstGeom prst="roundRect">
            <a:avLst>
              <a:gd name="adj" fmla="val 4721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E34D600-6A73-8F87-55B6-152E33AA0C10}"/>
              </a:ext>
            </a:extLst>
          </p:cNvPr>
          <p:cNvSpPr/>
          <p:nvPr/>
        </p:nvSpPr>
        <p:spPr bwMode="auto">
          <a:xfrm>
            <a:off x="646212" y="1771221"/>
            <a:ext cx="3301200" cy="4320000"/>
          </a:xfrm>
          <a:prstGeom prst="roundRect">
            <a:avLst>
              <a:gd name="adj" fmla="val 4721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67"/>
          <p:cNvSpPr>
            <a:spLocks noGrp="1"/>
          </p:cNvSpPr>
          <p:nvPr>
            <p:ph sz="quarter" idx="29"/>
          </p:nvPr>
        </p:nvSpPr>
        <p:spPr bwMode="auto">
          <a:xfrm>
            <a:off x="906037" y="3009447"/>
            <a:ext cx="2911168" cy="32572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E33669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Поймите, какие условия работы важны сотруднику</a:t>
            </a:r>
            <a:br>
              <a:rPr lang="ru-RU" sz="14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до его найма</a:t>
            </a:r>
            <a:r>
              <a:rPr lang="en-US" sz="14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ru-RU" sz="14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можно использовать вместе с интервью для повышения качества кадровых решений)</a:t>
            </a:r>
          </a:p>
          <a:p>
            <a:pPr>
              <a:lnSpc>
                <a:spcPct val="100000"/>
              </a:lnSpc>
              <a:buClr>
                <a:srgbClr val="E33669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Спрогнозируйте, насколько сотрудник «приживется»</a:t>
            </a:r>
            <a:br>
              <a:rPr lang="ru-RU" sz="14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в организации</a:t>
            </a:r>
          </a:p>
          <a:p>
            <a:pPr>
              <a:lnSpc>
                <a:spcPct val="100000"/>
              </a:lnSpc>
              <a:buClr>
                <a:srgbClr val="E33669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Повысьте скорость адаптации сотрудника</a:t>
            </a:r>
          </a:p>
        </p:txBody>
      </p:sp>
      <p:sp>
        <p:nvSpPr>
          <p:cNvPr id="11" name="Объект 67"/>
          <p:cNvSpPr>
            <a:spLocks noGrp="1"/>
          </p:cNvSpPr>
          <p:nvPr>
            <p:ph sz="quarter" idx="29"/>
          </p:nvPr>
        </p:nvSpPr>
        <p:spPr bwMode="auto">
          <a:xfrm>
            <a:off x="8707581" y="3000045"/>
            <a:ext cx="2784118" cy="24961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5BB3CA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Используйте опросник вместе с Центрами оценки и Развития для построения программ развития и обучения</a:t>
            </a:r>
          </a:p>
          <a:p>
            <a:pPr>
              <a:lnSpc>
                <a:spcPct val="100000"/>
              </a:lnSpc>
              <a:buClr>
                <a:srgbClr val="5BB3CA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Встраивайте опросник в систему оценки потенциала для выявления основных факторов мотивации кадровых резервистов</a:t>
            </a:r>
          </a:p>
          <a:p>
            <a:pPr>
              <a:lnSpc>
                <a:spcPct val="100000"/>
              </a:lnSpc>
              <a:buClr>
                <a:srgbClr val="5BB3CA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Proxima Nova Rg" panose="020005060300000200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buClr>
                <a:srgbClr val="5BB3CA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Proxima Nova Rg" panose="020005060300000200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buClr>
                <a:srgbClr val="5BB3CA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Proxima Nova Rg" panose="020005060300000200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buClr>
                <a:srgbClr val="5BB3CA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Proxima Nova Rg" panose="020005060300000200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Заголовок 1"/>
          <p:cNvSpPr>
            <a:spLocks/>
          </p:cNvSpPr>
          <p:nvPr/>
        </p:nvSpPr>
        <p:spPr bwMode="auto">
          <a:xfrm>
            <a:off x="534669" y="207985"/>
            <a:ext cx="8892059" cy="699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>
                <a:latin typeface="Proxima Nova Rg"/>
              </a:rPr>
              <a:t>Engage</a:t>
            </a:r>
            <a:r>
              <a:rPr lang="ru-RU" sz="2800" dirty="0">
                <a:latin typeface="Proxima Nova Rg"/>
              </a:rPr>
              <a:t> помогает принять решение </a:t>
            </a:r>
          </a:p>
          <a:p>
            <a:pPr>
              <a:defRPr/>
            </a:pPr>
            <a:r>
              <a:rPr lang="ru-RU" sz="2800" dirty="0">
                <a:latin typeface="Proxima Nova Rg"/>
              </a:rPr>
              <a:t>в </a:t>
            </a:r>
            <a:r>
              <a:rPr lang="ru-RU" sz="2800" b="1" dirty="0">
                <a:solidFill>
                  <a:srgbClr val="8064A2"/>
                </a:solidFill>
                <a:latin typeface="Proxima Nova Rg"/>
              </a:rPr>
              <a:t>ключевых задачах подбора и удержания</a:t>
            </a:r>
          </a:p>
        </p:txBody>
      </p:sp>
      <p:sp>
        <p:nvSpPr>
          <p:cNvPr id="22" name="Объект 67"/>
          <p:cNvSpPr>
            <a:spLocks noGrp="1"/>
          </p:cNvSpPr>
          <p:nvPr>
            <p:ph sz="quarter" idx="29"/>
          </p:nvPr>
        </p:nvSpPr>
        <p:spPr bwMode="auto">
          <a:xfrm>
            <a:off x="4847179" y="3020421"/>
            <a:ext cx="2768272" cy="27036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8064A2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Узнайте ключевые факторы вовлеченности сотрудника и настройте подходящую систему мотивации</a:t>
            </a:r>
          </a:p>
          <a:p>
            <a:pPr>
              <a:lnSpc>
                <a:spcPct val="100000"/>
              </a:lnSpc>
              <a:buClr>
                <a:srgbClr val="8064A2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Создайте комфортную рабочую среду для сотрудника</a:t>
            </a:r>
          </a:p>
          <a:p>
            <a:pPr>
              <a:lnSpc>
                <a:spcPct val="100000"/>
              </a:lnSpc>
              <a:buClr>
                <a:srgbClr val="8064A2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Proxima Nova Rg" panose="020005060300000200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buClr>
                <a:srgbClr val="8064A2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Proxima Nova Rg" panose="020005060300000200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buClr>
                <a:srgbClr val="8064A2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Proxima Nova Rg" panose="0200050603000002000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buClr>
                <a:srgbClr val="8064A2"/>
              </a:buClr>
              <a:buSzPct val="130000"/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Proxima Nova Rg" panose="0200050603000002000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с двумя скругленными соседними углами 5">
            <a:extLst>
              <a:ext uri="{FF2B5EF4-FFF2-40B4-BE49-F238E27FC236}">
                <a16:creationId xmlns:a16="http://schemas.microsoft.com/office/drawing/2014/main" id="{AA9A861B-D937-8317-58BD-EF98E58D5818}"/>
              </a:ext>
            </a:extLst>
          </p:cNvPr>
          <p:cNvSpPr/>
          <p:nvPr/>
        </p:nvSpPr>
        <p:spPr>
          <a:xfrm>
            <a:off x="646212" y="1771221"/>
            <a:ext cx="3301200" cy="952938"/>
          </a:xfrm>
          <a:prstGeom prst="round2SameRect">
            <a:avLst>
              <a:gd name="adj1" fmla="val 14641"/>
              <a:gd name="adj2" fmla="val 0"/>
            </a:avLst>
          </a:prstGeom>
          <a:solidFill>
            <a:srgbClr val="E3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roxima Nova Rg" panose="02000506030000020004" pitchFamily="2" charset="0"/>
              </a:rPr>
              <a:t>Подбор и адаптация</a:t>
            </a:r>
          </a:p>
        </p:txBody>
      </p:sp>
      <p:sp>
        <p:nvSpPr>
          <p:cNvPr id="8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CAFEBFF8-0DBA-CD3E-EE49-7F9213DDB5F6}"/>
              </a:ext>
            </a:extLst>
          </p:cNvPr>
          <p:cNvSpPr/>
          <p:nvPr/>
        </p:nvSpPr>
        <p:spPr bwMode="auto">
          <a:xfrm>
            <a:off x="4600167" y="1782194"/>
            <a:ext cx="3301200" cy="952938"/>
          </a:xfrm>
          <a:prstGeom prst="round2SameRect">
            <a:avLst>
              <a:gd name="adj1" fmla="val 14641"/>
              <a:gd name="adj2" fmla="val 0"/>
            </a:avLst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roxima Nova Rg" panose="02000506030000020004" pitchFamily="2" charset="0"/>
              </a:rPr>
              <a:t>Вовлечение</a:t>
            </a:r>
          </a:p>
        </p:txBody>
      </p:sp>
      <p:sp>
        <p:nvSpPr>
          <p:cNvPr id="9" name="Прямоугольник с двумя скругленными соседними углами 8">
            <a:extLst>
              <a:ext uri="{FF2B5EF4-FFF2-40B4-BE49-F238E27FC236}">
                <a16:creationId xmlns:a16="http://schemas.microsoft.com/office/drawing/2014/main" id="{4F504D62-6A92-BCFA-4CBE-3C48433B1294}"/>
              </a:ext>
            </a:extLst>
          </p:cNvPr>
          <p:cNvSpPr/>
          <p:nvPr/>
        </p:nvSpPr>
        <p:spPr bwMode="auto">
          <a:xfrm>
            <a:off x="8461974" y="1756555"/>
            <a:ext cx="3310189" cy="952938"/>
          </a:xfrm>
          <a:prstGeom prst="round2SameRect">
            <a:avLst>
              <a:gd name="adj1" fmla="val 14641"/>
              <a:gd name="adj2" fmla="val 0"/>
            </a:avLst>
          </a:prstGeom>
          <a:solidFill>
            <a:srgbClr val="5BB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roxima Nova Rg" panose="02000506030000020004" pitchFamily="2" charset="0"/>
              </a:rPr>
              <a:t>Развитие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91699" y="6450602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3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1400" dirty="0">
              <a:solidFill>
                <a:schemeClr val="accent3"/>
              </a:solidFill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3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291B407-1A4B-AEAB-8D50-0A91D6140E5A}"/>
              </a:ext>
            </a:extLst>
          </p:cNvPr>
          <p:cNvSpPr/>
          <p:nvPr/>
        </p:nvSpPr>
        <p:spPr bwMode="auto">
          <a:xfrm>
            <a:off x="9112115" y="1337972"/>
            <a:ext cx="2642400" cy="4921200"/>
          </a:xfrm>
          <a:prstGeom prst="roundRect">
            <a:avLst>
              <a:gd name="adj" fmla="val 4721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FDA865B9-C38A-FF88-5EBF-77A696C39E52}"/>
              </a:ext>
            </a:extLst>
          </p:cNvPr>
          <p:cNvSpPr/>
          <p:nvPr/>
        </p:nvSpPr>
        <p:spPr bwMode="auto">
          <a:xfrm>
            <a:off x="10088226" y="1612890"/>
            <a:ext cx="775164" cy="775164"/>
          </a:xfrm>
          <a:prstGeom prst="ellipse">
            <a:avLst/>
          </a:prstGeom>
          <a:solidFill>
            <a:srgbClr val="00CD7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20C02F6-8582-E461-5B90-D0D6E5ACEFEA}"/>
              </a:ext>
            </a:extLst>
          </p:cNvPr>
          <p:cNvSpPr/>
          <p:nvPr/>
        </p:nvSpPr>
        <p:spPr bwMode="auto">
          <a:xfrm>
            <a:off x="6310952" y="1337972"/>
            <a:ext cx="2642400" cy="4921200"/>
          </a:xfrm>
          <a:prstGeom prst="roundRect">
            <a:avLst>
              <a:gd name="adj" fmla="val 4721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631A2240-7D05-E86E-77F6-FCC39163DC32}"/>
              </a:ext>
            </a:extLst>
          </p:cNvPr>
          <p:cNvSpPr/>
          <p:nvPr/>
        </p:nvSpPr>
        <p:spPr bwMode="auto">
          <a:xfrm>
            <a:off x="7244570" y="1612890"/>
            <a:ext cx="775164" cy="775164"/>
          </a:xfrm>
          <a:prstGeom prst="ellipse">
            <a:avLst/>
          </a:prstGeom>
          <a:solidFill>
            <a:srgbClr val="5AB2C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FF658A-28E0-47FF-9E43-A2BB56CD9FD2}"/>
              </a:ext>
            </a:extLst>
          </p:cNvPr>
          <p:cNvSpPr/>
          <p:nvPr/>
        </p:nvSpPr>
        <p:spPr bwMode="auto">
          <a:xfrm>
            <a:off x="3466160" y="1337972"/>
            <a:ext cx="2642400" cy="4921200"/>
          </a:xfrm>
          <a:prstGeom prst="roundRect">
            <a:avLst>
              <a:gd name="adj" fmla="val 4721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81FB2FDB-44C3-7146-DE32-A5F947798CB8}"/>
              </a:ext>
            </a:extLst>
          </p:cNvPr>
          <p:cNvSpPr/>
          <p:nvPr/>
        </p:nvSpPr>
        <p:spPr bwMode="auto">
          <a:xfrm>
            <a:off x="4399778" y="1612890"/>
            <a:ext cx="775164" cy="775164"/>
          </a:xfrm>
          <a:prstGeom prst="ellipse">
            <a:avLst/>
          </a:prstGeom>
          <a:solidFill>
            <a:srgbClr val="605A9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C11ED10-F016-6F32-DCDA-D225809A36A4}"/>
              </a:ext>
            </a:extLst>
          </p:cNvPr>
          <p:cNvSpPr/>
          <p:nvPr/>
        </p:nvSpPr>
        <p:spPr bwMode="auto">
          <a:xfrm>
            <a:off x="651441" y="1337972"/>
            <a:ext cx="2642399" cy="4921200"/>
          </a:xfrm>
          <a:prstGeom prst="roundRect">
            <a:avLst>
              <a:gd name="adj" fmla="val 4721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08129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4670" y="207984"/>
            <a:ext cx="8892059" cy="699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Proxima Nova Rg" panose="02000506030000020004" pitchFamily="2" charset="0"/>
                <a:cs typeface="Arial" panose="020B0604020202020204" pitchFamily="34" charset="0"/>
              </a:rPr>
              <a:t>Engage </a:t>
            </a:r>
            <a:r>
              <a:rPr lang="ru-RU" sz="2800" dirty="0">
                <a:latin typeface="Proxima Nova Rg" panose="02000506030000020004" pitchFamily="2" charset="0"/>
                <a:cs typeface="Arial" panose="020B0604020202020204" pitchFamily="34" charset="0"/>
              </a:rPr>
              <a:t>оценивает </a:t>
            </a:r>
            <a:r>
              <a:rPr lang="ru-RU" sz="2800" b="1" dirty="0">
                <a:solidFill>
                  <a:srgbClr val="8064A2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12 факторов мотивации</a:t>
            </a:r>
          </a:p>
        </p:txBody>
      </p:sp>
      <p:sp>
        <p:nvSpPr>
          <p:cNvPr id="21" name="Параллелограмм 20"/>
          <p:cNvSpPr/>
          <p:nvPr/>
        </p:nvSpPr>
        <p:spPr>
          <a:xfrm>
            <a:off x="9961397" y="0"/>
            <a:ext cx="2228850" cy="1081298"/>
          </a:xfrm>
          <a:prstGeom prst="parallelogram">
            <a:avLst>
              <a:gd name="adj" fmla="val 394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17" y="257504"/>
            <a:ext cx="1200809" cy="566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A674DE-BB9E-59C0-F1EB-CD6088BC0EDD}"/>
              </a:ext>
            </a:extLst>
          </p:cNvPr>
          <p:cNvSpPr txBox="1"/>
          <p:nvPr/>
        </p:nvSpPr>
        <p:spPr>
          <a:xfrm>
            <a:off x="987157" y="2476940"/>
            <a:ext cx="19123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E33669"/>
                </a:solidFill>
                <a:latin typeface="Proxima Nova Rg"/>
                <a:ea typeface="Open Sans"/>
                <a:cs typeface="Open Sans"/>
              </a:defRPr>
            </a:lvl1pPr>
          </a:lstStyle>
          <a:p>
            <a:r>
              <a:rPr lang="ru-RU" dirty="0"/>
              <a:t>Достижения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D705C1C-A37B-FDE2-B9C3-7D42DB938A89}"/>
              </a:ext>
            </a:extLst>
          </p:cNvPr>
          <p:cNvSpPr/>
          <p:nvPr/>
        </p:nvSpPr>
        <p:spPr>
          <a:xfrm>
            <a:off x="941078" y="2947020"/>
            <a:ext cx="2004483" cy="978819"/>
          </a:xfrm>
          <a:prstGeom prst="roundRect">
            <a:avLst/>
          </a:prstGeom>
          <a:solidFill>
            <a:srgbClr val="E33669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Proxima Nova Rg" panose="02000506030000020004" charset="0"/>
              </a:rPr>
              <a:t>Признание заслуг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0F2DCCD-EBEE-C084-E15B-E5C0EC5050D4}"/>
              </a:ext>
            </a:extLst>
          </p:cNvPr>
          <p:cNvSpPr/>
          <p:nvPr/>
        </p:nvSpPr>
        <p:spPr bwMode="auto">
          <a:xfrm>
            <a:off x="1555737" y="1612890"/>
            <a:ext cx="775164" cy="775164"/>
          </a:xfrm>
          <a:prstGeom prst="ellipse">
            <a:avLst/>
          </a:prstGeom>
          <a:solidFill>
            <a:srgbClr val="E3366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2B1E5E98-42ED-49F2-E8B8-79E589DC9DF5}"/>
              </a:ext>
            </a:extLst>
          </p:cNvPr>
          <p:cNvSpPr/>
          <p:nvPr/>
        </p:nvSpPr>
        <p:spPr>
          <a:xfrm>
            <a:off x="941078" y="4020656"/>
            <a:ext cx="2004483" cy="978819"/>
          </a:xfrm>
          <a:prstGeom prst="roundRect">
            <a:avLst/>
          </a:prstGeom>
          <a:solidFill>
            <a:srgbClr val="E33669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Proxima Nova Rg" panose="02000506030000020004" charset="0"/>
              </a:rPr>
              <a:t>Карьерные возможности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0508F84D-87EC-027B-EF26-AD76D690BBC6}"/>
              </a:ext>
            </a:extLst>
          </p:cNvPr>
          <p:cNvSpPr/>
          <p:nvPr/>
        </p:nvSpPr>
        <p:spPr>
          <a:xfrm>
            <a:off x="941078" y="5094293"/>
            <a:ext cx="2004483" cy="978819"/>
          </a:xfrm>
          <a:prstGeom prst="roundRect">
            <a:avLst/>
          </a:prstGeom>
          <a:solidFill>
            <a:srgbClr val="E33669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Proxima Nova Rg" panose="02000506030000020004" charset="0"/>
              </a:rPr>
              <a:t>Амбициозные задачи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DA0B7A-D95F-BEE9-0078-4F38247D4672}"/>
              </a:ext>
            </a:extLst>
          </p:cNvPr>
          <p:cNvSpPr txBox="1"/>
          <p:nvPr/>
        </p:nvSpPr>
        <p:spPr>
          <a:xfrm>
            <a:off x="3831199" y="2423465"/>
            <a:ext cx="19123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E33669"/>
                </a:solidFill>
                <a:latin typeface="Proxima Nova Rg"/>
                <a:ea typeface="Open Sans"/>
                <a:cs typeface="Open Sans"/>
              </a:defRPr>
            </a:lvl1pPr>
          </a:lstStyle>
          <a:p>
            <a:r>
              <a:rPr lang="ru-RU" dirty="0">
                <a:solidFill>
                  <a:srgbClr val="8064A2"/>
                </a:solidFill>
              </a:rPr>
              <a:t>Развитие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466519C6-774D-FB59-6D20-87D21CAA3727}"/>
              </a:ext>
            </a:extLst>
          </p:cNvPr>
          <p:cNvSpPr/>
          <p:nvPr/>
        </p:nvSpPr>
        <p:spPr>
          <a:xfrm>
            <a:off x="3785119" y="2947020"/>
            <a:ext cx="2004483" cy="978819"/>
          </a:xfrm>
          <a:prstGeom prst="roundRect">
            <a:avLst/>
          </a:prstGeom>
          <a:solidFill>
            <a:srgbClr val="8064A2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Proxima Nova Rg" panose="0200050603000002000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9912A137-61CA-7E08-94BC-1BC6D29CD735}"/>
              </a:ext>
            </a:extLst>
          </p:cNvPr>
          <p:cNvSpPr/>
          <p:nvPr/>
        </p:nvSpPr>
        <p:spPr>
          <a:xfrm>
            <a:off x="3785119" y="4020656"/>
            <a:ext cx="2004483" cy="978819"/>
          </a:xfrm>
          <a:prstGeom prst="roundRect">
            <a:avLst/>
          </a:prstGeom>
          <a:solidFill>
            <a:srgbClr val="8064A2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Proxima Nova Rg" panose="02000506030000020004" charset="0"/>
              </a:rPr>
              <a:t>Творчество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8DE6CEBC-1D17-26DA-94C4-B213AF52A2E6}"/>
              </a:ext>
            </a:extLst>
          </p:cNvPr>
          <p:cNvSpPr/>
          <p:nvPr/>
        </p:nvSpPr>
        <p:spPr>
          <a:xfrm>
            <a:off x="3785119" y="5094293"/>
            <a:ext cx="2004483" cy="978819"/>
          </a:xfrm>
          <a:prstGeom prst="roundRect">
            <a:avLst/>
          </a:prstGeom>
          <a:solidFill>
            <a:srgbClr val="8064A2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Proxima Nova Rg" panose="0200050603000002000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EF3478-CFA7-11D9-7D28-EFC3E6DE1D9F}"/>
              </a:ext>
            </a:extLst>
          </p:cNvPr>
          <p:cNvSpPr txBox="1"/>
          <p:nvPr/>
        </p:nvSpPr>
        <p:spPr>
          <a:xfrm>
            <a:off x="6675991" y="2423465"/>
            <a:ext cx="19123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E33669"/>
                </a:solidFill>
                <a:latin typeface="Proxima Nova Rg"/>
                <a:ea typeface="Open Sans"/>
                <a:cs typeface="Open Sans"/>
              </a:defRPr>
            </a:lvl1pPr>
          </a:lstStyle>
          <a:p>
            <a:r>
              <a:rPr lang="ru-RU" dirty="0">
                <a:solidFill>
                  <a:srgbClr val="5BB3CA"/>
                </a:solidFill>
              </a:rPr>
              <a:t>Комфорт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5F06BF3A-5E86-18C7-E2E3-FBD709EF71F9}"/>
              </a:ext>
            </a:extLst>
          </p:cNvPr>
          <p:cNvSpPr/>
          <p:nvPr/>
        </p:nvSpPr>
        <p:spPr>
          <a:xfrm>
            <a:off x="6629911" y="2947020"/>
            <a:ext cx="2004483" cy="978819"/>
          </a:xfrm>
          <a:prstGeom prst="roundRect">
            <a:avLst/>
          </a:prstGeom>
          <a:solidFill>
            <a:srgbClr val="5BB3CA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Proxima Nova Rg" panose="02000506030000020004" charset="0"/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A78EA136-E3A9-38F8-1E37-14C67C719834}"/>
              </a:ext>
            </a:extLst>
          </p:cNvPr>
          <p:cNvSpPr/>
          <p:nvPr/>
        </p:nvSpPr>
        <p:spPr>
          <a:xfrm>
            <a:off x="6629911" y="4020656"/>
            <a:ext cx="2004483" cy="978819"/>
          </a:xfrm>
          <a:prstGeom prst="roundRect">
            <a:avLst/>
          </a:prstGeom>
          <a:solidFill>
            <a:srgbClr val="5BB3CA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Proxima Nova Rg" panose="02000506030000020004" charset="0"/>
              </a:rPr>
              <a:t>Комфортные условия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6CBEDF17-504A-29DC-10F0-DEC2803935CE}"/>
              </a:ext>
            </a:extLst>
          </p:cNvPr>
          <p:cNvSpPr/>
          <p:nvPr/>
        </p:nvSpPr>
        <p:spPr>
          <a:xfrm>
            <a:off x="6629911" y="5094293"/>
            <a:ext cx="2004483" cy="978819"/>
          </a:xfrm>
          <a:prstGeom prst="roundRect">
            <a:avLst/>
          </a:prstGeom>
          <a:solidFill>
            <a:srgbClr val="5BB3CA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Proxima Nova Rg" panose="02000506030000020004" charset="0"/>
              </a:rPr>
              <a:t>Доход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F3AD2C-04CB-9091-A12F-5D0D57787483}"/>
              </a:ext>
            </a:extLst>
          </p:cNvPr>
          <p:cNvSpPr txBox="1"/>
          <p:nvPr/>
        </p:nvSpPr>
        <p:spPr>
          <a:xfrm>
            <a:off x="9519647" y="2423465"/>
            <a:ext cx="19123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E33669"/>
                </a:solidFill>
                <a:latin typeface="Proxima Nova Rg"/>
                <a:ea typeface="Open Sans"/>
                <a:cs typeface="Open Sans"/>
              </a:defRPr>
            </a:lvl1pPr>
          </a:lstStyle>
          <a:p>
            <a:r>
              <a:rPr lang="ru-RU" dirty="0">
                <a:solidFill>
                  <a:srgbClr val="00CD7C"/>
                </a:solidFill>
              </a:rPr>
              <a:t>Сплоченность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2CF8D319-A796-486E-6E22-7E3D2F1AFD13}"/>
              </a:ext>
            </a:extLst>
          </p:cNvPr>
          <p:cNvSpPr/>
          <p:nvPr/>
        </p:nvSpPr>
        <p:spPr>
          <a:xfrm>
            <a:off x="9473567" y="2947020"/>
            <a:ext cx="2004483" cy="978819"/>
          </a:xfrm>
          <a:prstGeom prst="roundRect">
            <a:avLst/>
          </a:prstGeom>
          <a:solidFill>
            <a:srgbClr val="00CD7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Proxima Nova Rg" panose="02000506030000020004" charset="0"/>
              </a:rPr>
              <a:t>Сплоченная команда</a:t>
            </a: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2B8EAAA8-16F8-21A2-AE5C-C8C2B7169E4E}"/>
              </a:ext>
            </a:extLst>
          </p:cNvPr>
          <p:cNvSpPr/>
          <p:nvPr/>
        </p:nvSpPr>
        <p:spPr>
          <a:xfrm>
            <a:off x="9473567" y="4020656"/>
            <a:ext cx="2004483" cy="978819"/>
          </a:xfrm>
          <a:prstGeom prst="roundRect">
            <a:avLst/>
          </a:prstGeom>
          <a:solidFill>
            <a:srgbClr val="00CD7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Proxima Nova Rg" panose="02000506030000020004" charset="0"/>
              </a:rPr>
              <a:t>Польза для клиента</a:t>
            </a: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332844EF-A87C-5B2F-1F5E-4EFDE8137608}"/>
              </a:ext>
            </a:extLst>
          </p:cNvPr>
          <p:cNvSpPr/>
          <p:nvPr/>
        </p:nvSpPr>
        <p:spPr>
          <a:xfrm>
            <a:off x="9473567" y="5094293"/>
            <a:ext cx="2004483" cy="978819"/>
          </a:xfrm>
          <a:prstGeom prst="roundRect">
            <a:avLst/>
          </a:prstGeom>
          <a:solidFill>
            <a:srgbClr val="00CD7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Proxima Nova Rg" panose="02000506030000020004" charset="0"/>
              </a:rPr>
              <a:t>Социальная польза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6608E3-20FB-614C-E6E4-B4ECEB4EF0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4045" y="1762365"/>
            <a:ext cx="476214" cy="4762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25EDA6-A8F2-AB28-A585-C67D71E5BC9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56724" y="1769836"/>
            <a:ext cx="461273" cy="4612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A28590-3F9A-195D-7483-C92F5E98BBA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38208" y="1762872"/>
            <a:ext cx="475200" cy="475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E4D651B-7DF9-0281-9A8D-2C90CFFB80DE}"/>
              </a:ext>
            </a:extLst>
          </p:cNvPr>
          <p:cNvSpPr txBox="1"/>
          <p:nvPr/>
        </p:nvSpPr>
        <p:spPr>
          <a:xfrm>
            <a:off x="4464883" y="3278967"/>
            <a:ext cx="63345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roxima Nova Rg" panose="02000506030000020004" charset="0"/>
              </a:rPr>
              <a:t>Структурированность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6204CB-FF23-FFE8-6ED7-DEDDA56947D5}"/>
              </a:ext>
            </a:extLst>
          </p:cNvPr>
          <p:cNvSpPr txBox="1"/>
          <p:nvPr/>
        </p:nvSpPr>
        <p:spPr>
          <a:xfrm>
            <a:off x="1620091" y="3267152"/>
            <a:ext cx="63345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roxima Nova Rg" panose="02000506030000020004" charset="0"/>
              </a:rPr>
              <a:t>Самостоятельность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65775" y="5307921"/>
            <a:ext cx="26424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Proxima Nova Rg" panose="02000506030000020004" charset="0"/>
              </a:rPr>
              <a:t>Профессиональное развитие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7355" y="1749444"/>
            <a:ext cx="460181" cy="46018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491699" y="6450602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3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sz="1400" dirty="0">
              <a:solidFill>
                <a:schemeClr val="accent3"/>
              </a:solidFill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02244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1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Овал 36"/>
          <p:cNvSpPr/>
          <p:nvPr/>
        </p:nvSpPr>
        <p:spPr bwMode="auto">
          <a:xfrm>
            <a:off x="4149922" y="1396123"/>
            <a:ext cx="515581" cy="515581"/>
          </a:xfrm>
          <a:prstGeom prst="ellipse">
            <a:avLst/>
          </a:prstGeom>
          <a:solidFill>
            <a:srgbClr val="605A9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>
            <a:spLocks/>
          </p:cNvSpPr>
          <p:nvPr/>
        </p:nvSpPr>
        <p:spPr bwMode="auto">
          <a:xfrm>
            <a:off x="534669" y="207985"/>
            <a:ext cx="9657081" cy="699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latin typeface="Proxima Nova Rg"/>
              </a:rPr>
              <a:t>По результатам </a:t>
            </a:r>
            <a:r>
              <a:rPr lang="en-US" sz="2800" dirty="0">
                <a:latin typeface="Proxima Nova Rg"/>
              </a:rPr>
              <a:t>Engage</a:t>
            </a:r>
            <a:r>
              <a:rPr lang="ru-RU" sz="2800" dirty="0">
                <a:latin typeface="Proxima Nova Rg"/>
              </a:rPr>
              <a:t> автоматически формируются </a:t>
            </a:r>
            <a:r>
              <a:rPr lang="ru-RU" sz="2800" b="1" dirty="0">
                <a:solidFill>
                  <a:srgbClr val="8064A2"/>
                </a:solidFill>
                <a:latin typeface="Proxima Nova Rg"/>
              </a:rPr>
              <a:t>отчеты для заказчика</a:t>
            </a:r>
            <a:endParaRPr lang="ru-RU" sz="2800" b="1" dirty="0">
              <a:solidFill>
                <a:srgbClr val="8064A2"/>
              </a:solidFill>
              <a:latin typeface="Proxima Nova Rg"/>
              <a:cs typeface="Arial"/>
            </a:endParaRPr>
          </a:p>
        </p:txBody>
      </p:sp>
      <p:sp>
        <p:nvSpPr>
          <p:cNvPr id="26" name="Объект 67"/>
          <p:cNvSpPr>
            <a:spLocks noGrp="1"/>
          </p:cNvSpPr>
          <p:nvPr>
            <p:ph sz="quarter" idx="29"/>
          </p:nvPr>
        </p:nvSpPr>
        <p:spPr bwMode="auto">
          <a:xfrm>
            <a:off x="4793471" y="1400509"/>
            <a:ext cx="1661044" cy="15094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8064A2"/>
              </a:buClr>
              <a:buNone/>
              <a:defRPr/>
            </a:pPr>
            <a:r>
              <a:rPr lang="ru-RU" sz="1333" dirty="0">
                <a:latin typeface="Proxima Nova Rg"/>
              </a:rPr>
              <a:t>Полный профиль мотивации сотрудника</a:t>
            </a:r>
          </a:p>
          <a:p>
            <a:pPr marL="0" indent="0">
              <a:lnSpc>
                <a:spcPct val="100000"/>
              </a:lnSpc>
              <a:buClr>
                <a:srgbClr val="8064A2"/>
              </a:buClr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Proxima Nova Rg"/>
              </a:rPr>
              <a:t>Узнайте мотивацию сотрудника по 12 факторам</a:t>
            </a:r>
            <a:endParaRPr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D7B904-C86D-64B7-F347-0795B6D8A2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310" y="1484511"/>
            <a:ext cx="338804" cy="338804"/>
          </a:xfrm>
          <a:prstGeom prst="rect">
            <a:avLst/>
          </a:prstGeom>
        </p:spPr>
      </p:pic>
      <p:sp>
        <p:nvSpPr>
          <p:cNvPr id="18" name="Объект 67"/>
          <p:cNvSpPr>
            <a:spLocks noGrp="1"/>
          </p:cNvSpPr>
          <p:nvPr>
            <p:ph sz="quarter" idx="29"/>
          </p:nvPr>
        </p:nvSpPr>
        <p:spPr bwMode="auto">
          <a:xfrm>
            <a:off x="6524559" y="1379865"/>
            <a:ext cx="1892076" cy="622143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Clr>
                <a:srgbClr val="8064A2"/>
              </a:buClr>
              <a:buNone/>
              <a:defRPr/>
            </a:pPr>
            <a:r>
              <a:rPr lang="ru-RU" sz="1330" dirty="0">
                <a:latin typeface="Proxima Nova Rg"/>
              </a:rPr>
              <a:t>Ключевые мотиваторы и зоны равнодушия сотрудника</a:t>
            </a:r>
          </a:p>
          <a:p>
            <a:pPr marL="0" indent="0" algn="r">
              <a:lnSpc>
                <a:spcPct val="100000"/>
              </a:lnSpc>
              <a:buClr>
                <a:srgbClr val="8064A2"/>
              </a:buClr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Proxima Nova Rg"/>
              </a:rPr>
              <a:t>Сфокусируйтесь только на важных для него мотиваторах</a:t>
            </a:r>
            <a:endParaRPr lang="ru-RU" sz="1200" dirty="0"/>
          </a:p>
          <a:p>
            <a:pPr marL="0" indent="0" algn="r">
              <a:lnSpc>
                <a:spcPct val="100000"/>
              </a:lnSpc>
              <a:buClr>
                <a:srgbClr val="8064A2"/>
              </a:buClr>
              <a:buNone/>
              <a:defRPr/>
            </a:pPr>
            <a:endParaRPr lang="ru-RU" sz="1400" dirty="0">
              <a:latin typeface="Proxima Nova Rg"/>
            </a:endParaRPr>
          </a:p>
          <a:p>
            <a:pPr marL="0" indent="0" algn="r">
              <a:lnSpc>
                <a:spcPct val="100000"/>
              </a:lnSpc>
              <a:buClr>
                <a:srgbClr val="8064A2"/>
              </a:buClr>
              <a:buNone/>
              <a:defRPr/>
            </a:pPr>
            <a:endParaRPr sz="16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1157" y="1400509"/>
            <a:ext cx="2160000" cy="29815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cxnSp>
        <p:nvCxnSpPr>
          <p:cNvPr id="24" name="Соединительная линия уступом 8"/>
          <p:cNvCxnSpPr>
            <a:cxnSpLocks/>
            <a:endCxn id="28" idx="4"/>
          </p:cNvCxnSpPr>
          <p:nvPr/>
        </p:nvCxnSpPr>
        <p:spPr bwMode="auto">
          <a:xfrm rot="10800000">
            <a:off x="8725148" y="1916090"/>
            <a:ext cx="963698" cy="420710"/>
          </a:xfrm>
          <a:prstGeom prst="bentConnector2">
            <a:avLst/>
          </a:prstGeom>
          <a:ln w="12700">
            <a:solidFill>
              <a:srgbClr val="966C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36"/>
          <p:cNvSpPr/>
          <p:nvPr/>
        </p:nvSpPr>
        <p:spPr bwMode="auto">
          <a:xfrm>
            <a:off x="8467357" y="1400509"/>
            <a:ext cx="515581" cy="515581"/>
          </a:xfrm>
          <a:prstGeom prst="ellipse">
            <a:avLst/>
          </a:prstGeom>
          <a:solidFill>
            <a:srgbClr val="605A9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371188-A3B6-5319-3264-A08B6D292C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8555947" y="1489099"/>
            <a:ext cx="338400" cy="338400"/>
          </a:xfrm>
          <a:prstGeom prst="rect">
            <a:avLst/>
          </a:prstGeom>
        </p:spPr>
      </p:pic>
      <p:sp>
        <p:nvSpPr>
          <p:cNvPr id="23" name="Объект 67"/>
          <p:cNvSpPr>
            <a:spLocks noGrp="1"/>
          </p:cNvSpPr>
          <p:nvPr>
            <p:ph sz="quarter" idx="29"/>
          </p:nvPr>
        </p:nvSpPr>
        <p:spPr bwMode="auto">
          <a:xfrm>
            <a:off x="4547572" y="3200967"/>
            <a:ext cx="2915436" cy="622143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Clr>
                <a:srgbClr val="8064A2"/>
              </a:buClr>
              <a:buNone/>
              <a:defRPr/>
            </a:pPr>
            <a:r>
              <a:rPr lang="ru-RU" sz="1330" dirty="0">
                <a:latin typeface="Proxima Nova Rg"/>
              </a:rPr>
              <a:t>Подробные рекомендации для руководителя, как повысить мотивацию сотрудника</a:t>
            </a:r>
          </a:p>
          <a:p>
            <a:pPr marL="0" indent="0" algn="r">
              <a:lnSpc>
                <a:spcPct val="100000"/>
              </a:lnSpc>
              <a:buClr>
                <a:srgbClr val="8064A2"/>
              </a:buClr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Proxima Nova Rg"/>
              </a:rPr>
              <a:t>Влияйте на его мотивацию, чтобы повысить вовлеченность </a:t>
            </a:r>
            <a:endParaRPr lang="ru-RU" sz="1200" dirty="0"/>
          </a:p>
          <a:p>
            <a:pPr marL="0" indent="0" algn="r">
              <a:lnSpc>
                <a:spcPct val="100000"/>
              </a:lnSpc>
              <a:buClr>
                <a:srgbClr val="8064A2"/>
              </a:buClr>
              <a:buNone/>
              <a:defRPr/>
            </a:pPr>
            <a:endParaRPr sz="14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0219" y="2996061"/>
            <a:ext cx="2160000" cy="298156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cxnSp>
        <p:nvCxnSpPr>
          <p:cNvPr id="30" name="Соединительная линия уступом 22"/>
          <p:cNvCxnSpPr>
            <a:cxnSpLocks/>
            <a:stCxn id="32" idx="6"/>
          </p:cNvCxnSpPr>
          <p:nvPr/>
        </p:nvCxnSpPr>
        <p:spPr bwMode="auto">
          <a:xfrm>
            <a:off x="8089714" y="3509381"/>
            <a:ext cx="1081513" cy="423231"/>
          </a:xfrm>
          <a:prstGeom prst="bentConnector3">
            <a:avLst>
              <a:gd name="adj1" fmla="val 50000"/>
            </a:avLst>
          </a:prstGeom>
          <a:ln w="12700">
            <a:solidFill>
              <a:srgbClr val="966C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7"/>
          <p:cNvSpPr/>
          <p:nvPr/>
        </p:nvSpPr>
        <p:spPr bwMode="auto">
          <a:xfrm>
            <a:off x="7574133" y="3251590"/>
            <a:ext cx="515581" cy="515581"/>
          </a:xfrm>
          <a:prstGeom prst="ellipse">
            <a:avLst/>
          </a:prstGeom>
          <a:solidFill>
            <a:srgbClr val="605A9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08AD0C9-5785-2D5F-25A5-2C06B6D2201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 bwMode="auto">
          <a:xfrm>
            <a:off x="7668343" y="3345800"/>
            <a:ext cx="327160" cy="3271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197" y="3006578"/>
            <a:ext cx="2160000" cy="2981562"/>
          </a:xfrm>
          <a:prstGeom prst="rect">
            <a:avLst/>
          </a:prstGeom>
          <a:effectLst>
            <a:outerShdw blurRad="63500" sx="102000" sy="102000" algn="ctr" rotWithShape="0">
              <a:srgbClr val="000000">
                <a:alpha val="10000"/>
              </a:srgbClr>
            </a:outerShdw>
          </a:effectLst>
        </p:spPr>
      </p:pic>
      <p:sp>
        <p:nvSpPr>
          <p:cNvPr id="40" name="Овал 34"/>
          <p:cNvSpPr/>
          <p:nvPr/>
        </p:nvSpPr>
        <p:spPr bwMode="auto">
          <a:xfrm>
            <a:off x="3576702" y="4640528"/>
            <a:ext cx="515581" cy="515581"/>
          </a:xfrm>
          <a:prstGeom prst="ellipse">
            <a:avLst/>
          </a:prstGeom>
          <a:solidFill>
            <a:srgbClr val="605A9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бъект 67"/>
          <p:cNvSpPr>
            <a:spLocks noGrp="1"/>
          </p:cNvSpPr>
          <p:nvPr>
            <p:ph sz="quarter" idx="29"/>
          </p:nvPr>
        </p:nvSpPr>
        <p:spPr bwMode="auto">
          <a:xfrm>
            <a:off x="4246100" y="4624814"/>
            <a:ext cx="2865900" cy="8775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8064A2"/>
              </a:buClr>
              <a:buNone/>
              <a:defRPr/>
            </a:pPr>
            <a:r>
              <a:rPr lang="ru-RU" sz="1330" dirty="0">
                <a:latin typeface="Proxima Nova Rg"/>
              </a:rPr>
              <a:t>Рекомендуемые условия работы (организация, руководитель, команда, задачи)</a:t>
            </a:r>
          </a:p>
          <a:p>
            <a:pPr marL="0" indent="0">
              <a:lnSpc>
                <a:spcPct val="100000"/>
              </a:lnSpc>
              <a:buClr>
                <a:srgbClr val="8064A2"/>
              </a:buClr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Proxima Nova Rg"/>
              </a:rPr>
              <a:t>Создайте комфортную рабочую среду для сотрудника</a:t>
            </a:r>
            <a:endParaRPr lang="ru-RU" sz="1200" dirty="0"/>
          </a:p>
          <a:p>
            <a:pPr marL="0" indent="0">
              <a:lnSpc>
                <a:spcPct val="100000"/>
              </a:lnSpc>
              <a:buClr>
                <a:srgbClr val="8064A2"/>
              </a:buClr>
              <a:buNone/>
              <a:defRPr/>
            </a:pPr>
            <a:endParaRPr sz="1400" dirty="0"/>
          </a:p>
        </p:txBody>
      </p:sp>
      <p:cxnSp>
        <p:nvCxnSpPr>
          <p:cNvPr id="42" name="Соединительная линия уступом 10"/>
          <p:cNvCxnSpPr>
            <a:cxnSpLocks/>
          </p:cNvCxnSpPr>
          <p:nvPr/>
        </p:nvCxnSpPr>
        <p:spPr bwMode="auto">
          <a:xfrm rot="10800000" flipV="1">
            <a:off x="2541641" y="4891313"/>
            <a:ext cx="1039377" cy="489115"/>
          </a:xfrm>
          <a:prstGeom prst="bentConnector3">
            <a:avLst>
              <a:gd name="adj1" fmla="val 50000"/>
            </a:avLst>
          </a:prstGeom>
          <a:ln w="12700">
            <a:solidFill>
              <a:srgbClr val="966C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853006B-E0C0-2F47-FF4E-DADACF9B3AC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 bwMode="auto">
          <a:xfrm>
            <a:off x="3669207" y="4733033"/>
            <a:ext cx="330570" cy="3305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21" y="1379865"/>
            <a:ext cx="2160000" cy="29815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cxnSp>
        <p:nvCxnSpPr>
          <p:cNvPr id="27" name="Соединительная линия уступом 8"/>
          <p:cNvCxnSpPr>
            <a:cxnSpLocks/>
            <a:stCxn id="21" idx="3"/>
          </p:cNvCxnSpPr>
          <p:nvPr/>
        </p:nvCxnSpPr>
        <p:spPr bwMode="auto">
          <a:xfrm flipV="1">
            <a:off x="3905621" y="1886080"/>
            <a:ext cx="554287" cy="984566"/>
          </a:xfrm>
          <a:prstGeom prst="bentConnector2">
            <a:avLst/>
          </a:prstGeom>
          <a:ln w="12700">
            <a:solidFill>
              <a:srgbClr val="966C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491699" y="645060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3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ru-RU" sz="1400" dirty="0">
              <a:solidFill>
                <a:schemeClr val="accent3"/>
              </a:solidFill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87" y="1322111"/>
            <a:ext cx="731917" cy="731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974" y="2054028"/>
            <a:ext cx="121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Proxima Nova Lt" panose="02000506030000020004" charset="0"/>
                <a:hlinkClick r:id="rId16"/>
              </a:rPr>
              <a:t>Скачать пример отчета</a:t>
            </a:r>
            <a:endParaRPr lang="ru-RU" sz="1200" dirty="0">
              <a:solidFill>
                <a:schemeClr val="bg1">
                  <a:lumMod val="75000"/>
                </a:schemeClr>
              </a:solidFill>
              <a:latin typeface="Proxima Nova Lt" panose="02000506030000020004" charset="0"/>
            </a:endParaRPr>
          </a:p>
        </p:txBody>
      </p:sp>
      <p:pic>
        <p:nvPicPr>
          <p:cNvPr id="1026" name="Picture 2" descr="http://qrcoder.ru/code/?https%3A%2F%2Fdisk.yandex.ru%2Fi%2FGYXqSOlsLYpw8g&amp;4&amp;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7" y="1316893"/>
            <a:ext cx="737135" cy="73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90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08129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9961397" y="0"/>
            <a:ext cx="2228850" cy="1081298"/>
          </a:xfrm>
          <a:prstGeom prst="parallelogram">
            <a:avLst>
              <a:gd name="adj" fmla="val 394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17" y="257504"/>
            <a:ext cx="1200809" cy="5662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0387" y="146648"/>
            <a:ext cx="9399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Engage </a:t>
            </a:r>
            <a:r>
              <a:rPr lang="ru-RU" sz="28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соответствует требованиям </a:t>
            </a:r>
            <a:r>
              <a:rPr lang="ru-RU" sz="2800" b="1" dirty="0">
                <a:solidFill>
                  <a:srgbClr val="8064A2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Стандарта тестирования персонала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91699" y="6450602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3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sz="1400" dirty="0">
              <a:solidFill>
                <a:schemeClr val="accent3"/>
              </a:solidFill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: скругленные углы 2">
            <a:extLst>
              <a:ext uri="{FF2B5EF4-FFF2-40B4-BE49-F238E27FC236}">
                <a16:creationId xmlns:a16="http://schemas.microsoft.com/office/drawing/2014/main" id="{FE01A154-F8E5-0AFE-A548-1870A57487FB}"/>
              </a:ext>
            </a:extLst>
          </p:cNvPr>
          <p:cNvSpPr/>
          <p:nvPr/>
        </p:nvSpPr>
        <p:spPr bwMode="auto">
          <a:xfrm>
            <a:off x="646212" y="1771221"/>
            <a:ext cx="4928110" cy="2800780"/>
          </a:xfrm>
          <a:prstGeom prst="roundRect">
            <a:avLst>
              <a:gd name="adj" fmla="val 4721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67">
            <a:extLst>
              <a:ext uri="{FF2B5EF4-FFF2-40B4-BE49-F238E27FC236}">
                <a16:creationId xmlns:a16="http://schemas.microsoft.com/office/drawing/2014/main" id="{BCFD036A-66B5-974D-7E66-A06A4A8CD9F9}"/>
              </a:ext>
            </a:extLst>
          </p:cNvPr>
          <p:cNvSpPr txBox="1">
            <a:spLocks/>
          </p:cNvSpPr>
          <p:nvPr/>
        </p:nvSpPr>
        <p:spPr bwMode="auto">
          <a:xfrm>
            <a:off x="804728" y="2890220"/>
            <a:ext cx="4376872" cy="15041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33669"/>
              </a:buClr>
              <a:buSzPct val="130000"/>
              <a:buNone/>
              <a:defRPr/>
            </a:pPr>
            <a:r>
              <a:rPr lang="ru-RU" sz="16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Средняя надежность-согласованность шкал </a:t>
            </a:r>
            <a:r>
              <a:rPr lang="en-US" sz="16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Engage — </a:t>
            </a:r>
            <a:r>
              <a:rPr lang="ru-RU" sz="16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0,72 (от 0,6 до 0,81 в зависимости от шкалы). Это превышает требования Российского стандарта тестирования персонала (рекомендуемый показатель надежности не должен быть ниже 0,6).</a:t>
            </a:r>
          </a:p>
        </p:txBody>
      </p:sp>
      <p:sp>
        <p:nvSpPr>
          <p:cNvPr id="7" name="Прямоугольник с двумя скругленными соседними углами 6">
            <a:extLst>
              <a:ext uri="{FF2B5EF4-FFF2-40B4-BE49-F238E27FC236}">
                <a16:creationId xmlns:a16="http://schemas.microsoft.com/office/drawing/2014/main" id="{5D93703B-EE00-D84C-7D32-85543E4B0862}"/>
              </a:ext>
            </a:extLst>
          </p:cNvPr>
          <p:cNvSpPr/>
          <p:nvPr/>
        </p:nvSpPr>
        <p:spPr bwMode="auto">
          <a:xfrm>
            <a:off x="646211" y="1771221"/>
            <a:ext cx="4928111" cy="952938"/>
          </a:xfrm>
          <a:prstGeom prst="round2SameRect">
            <a:avLst>
              <a:gd name="adj1" fmla="val 14641"/>
              <a:gd name="adj2" fmla="val 0"/>
            </a:avLst>
          </a:prstGeom>
          <a:solidFill>
            <a:srgbClr val="E33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Proxima Nova Rg" panose="02000506030000020004" pitchFamily="2" charset="0"/>
              </a:rPr>
              <a:t>Надежность</a:t>
            </a:r>
          </a:p>
        </p:txBody>
      </p:sp>
      <p:sp>
        <p:nvSpPr>
          <p:cNvPr id="9" name="Объект 67">
            <a:extLst>
              <a:ext uri="{FF2B5EF4-FFF2-40B4-BE49-F238E27FC236}">
                <a16:creationId xmlns:a16="http://schemas.microsoft.com/office/drawing/2014/main" id="{1927B974-9687-653E-79A1-05E08432D279}"/>
              </a:ext>
            </a:extLst>
          </p:cNvPr>
          <p:cNvSpPr txBox="1">
            <a:spLocks/>
          </p:cNvSpPr>
          <p:nvPr/>
        </p:nvSpPr>
        <p:spPr bwMode="auto">
          <a:xfrm>
            <a:off x="6869799" y="5102765"/>
            <a:ext cx="5395699" cy="32572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E33669"/>
              </a:buClr>
              <a:buSzPct val="130000"/>
              <a:buNone/>
              <a:defRPr/>
            </a:pPr>
            <a:r>
              <a:rPr lang="ru-RU" sz="16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Опросник устроен по </a:t>
            </a:r>
            <a:r>
              <a:rPr lang="ru-RU" sz="1600" dirty="0" err="1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ипсативному</a:t>
            </a:r>
            <a:r>
              <a:rPr lang="ru-RU" sz="16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 принципу, что обеспечивает </a:t>
            </a:r>
            <a:r>
              <a:rPr lang="ru-RU" sz="1600" b="1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достоверность оценки </a:t>
            </a:r>
            <a:r>
              <a:rPr lang="ru-RU" sz="1600" dirty="0">
                <a:latin typeface="Proxima Nova Rg" panose="02000506030000020004" charset="0"/>
                <a:ea typeface="Open Sans" panose="020B0606030504020204" pitchFamily="34" charset="0"/>
                <a:cs typeface="Open Sans" panose="020B0606030504020204" pitchFamily="34" charset="0"/>
              </a:rPr>
              <a:t>— ее защищенность от социальной желательности.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6073E96-5472-3E7E-7067-9C41F6525C5D}"/>
              </a:ext>
            </a:extLst>
          </p:cNvPr>
          <p:cNvGrpSpPr/>
          <p:nvPr/>
        </p:nvGrpSpPr>
        <p:grpSpPr>
          <a:xfrm>
            <a:off x="6969123" y="1776190"/>
            <a:ext cx="4824000" cy="257553"/>
            <a:chOff x="7171882" y="1647823"/>
            <a:chExt cx="4526805" cy="237821"/>
          </a:xfrm>
        </p:grpSpPr>
        <p:sp>
          <p:nvSpPr>
            <p:cNvPr id="12" name="Прямоугольник: скругленные верхние углы 6">
              <a:extLst>
                <a:ext uri="{FF2B5EF4-FFF2-40B4-BE49-F238E27FC236}">
                  <a16:creationId xmlns:a16="http://schemas.microsoft.com/office/drawing/2014/main" id="{C1597691-464E-16B6-7211-7EC92A9F1D33}"/>
                </a:ext>
              </a:extLst>
            </p:cNvPr>
            <p:cNvSpPr/>
            <p:nvPr/>
          </p:nvSpPr>
          <p:spPr>
            <a:xfrm>
              <a:off x="7171882" y="1647823"/>
              <a:ext cx="4526805" cy="237821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A5C3DE4A-B914-C748-06FE-C022438E248F}"/>
                </a:ext>
              </a:extLst>
            </p:cNvPr>
            <p:cNvSpPr/>
            <p:nvPr/>
          </p:nvSpPr>
          <p:spPr>
            <a:xfrm>
              <a:off x="7275008" y="1694588"/>
              <a:ext cx="144000" cy="144000"/>
            </a:xfrm>
            <a:prstGeom prst="ellipse">
              <a:avLst/>
            </a:prstGeom>
            <a:solidFill>
              <a:srgbClr val="E33669"/>
            </a:solidFill>
            <a:ln>
              <a:solidFill>
                <a:srgbClr val="E336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CA776B6-5097-0DA6-64D9-6EDB826E921E}"/>
                </a:ext>
              </a:extLst>
            </p:cNvPr>
            <p:cNvSpPr/>
            <p:nvPr/>
          </p:nvSpPr>
          <p:spPr>
            <a:xfrm>
              <a:off x="7499018" y="1694588"/>
              <a:ext cx="144000" cy="144000"/>
            </a:xfrm>
            <a:prstGeom prst="ellipse">
              <a:avLst/>
            </a:prstGeom>
            <a:solidFill>
              <a:srgbClr val="5BB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B24C7C0D-50DB-3FD8-4046-3A0EBCEAB880}"/>
                </a:ext>
              </a:extLst>
            </p:cNvPr>
            <p:cNvSpPr/>
            <p:nvPr/>
          </p:nvSpPr>
          <p:spPr>
            <a:xfrm>
              <a:off x="7723028" y="1694588"/>
              <a:ext cx="144000" cy="144000"/>
            </a:xfrm>
            <a:prstGeom prst="ellipse">
              <a:avLst/>
            </a:prstGeom>
            <a:solidFill>
              <a:srgbClr val="8064A2"/>
            </a:solidFill>
            <a:ln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1D5E0B-7B4B-6D20-23E7-3855A83EC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565" y="2033278"/>
            <a:ext cx="4800598" cy="30543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2244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08129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9961397" y="0"/>
            <a:ext cx="2228850" cy="1081298"/>
          </a:xfrm>
          <a:prstGeom prst="parallelogram">
            <a:avLst>
              <a:gd name="adj" fmla="val 394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17" y="257504"/>
            <a:ext cx="1200809" cy="566290"/>
          </a:xfrm>
          <a:prstGeom prst="rect">
            <a:avLst/>
          </a:prstGeom>
        </p:spPr>
      </p:pic>
      <p:sp>
        <p:nvSpPr>
          <p:cNvPr id="17" name="Овал 34"/>
          <p:cNvSpPr/>
          <p:nvPr/>
        </p:nvSpPr>
        <p:spPr bwMode="auto">
          <a:xfrm>
            <a:off x="6815661" y="3082742"/>
            <a:ext cx="515581" cy="515581"/>
          </a:xfrm>
          <a:prstGeom prst="ellipse">
            <a:avLst/>
          </a:prstGeom>
          <a:solidFill>
            <a:srgbClr val="605A9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1183" y="1840947"/>
            <a:ext cx="2690980" cy="371450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cxnSp>
        <p:nvCxnSpPr>
          <p:cNvPr id="25" name="Соединительная линия уступом 8"/>
          <p:cNvCxnSpPr>
            <a:cxnSpLocks/>
          </p:cNvCxnSpPr>
          <p:nvPr/>
        </p:nvCxnSpPr>
        <p:spPr bwMode="auto">
          <a:xfrm>
            <a:off x="7331242" y="3345541"/>
            <a:ext cx="1913526" cy="1103094"/>
          </a:xfrm>
          <a:prstGeom prst="bentConnector3">
            <a:avLst>
              <a:gd name="adj1" fmla="val 50000"/>
            </a:avLst>
          </a:prstGeom>
          <a:ln w="12700">
            <a:solidFill>
              <a:srgbClr val="966C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бъект 67"/>
          <p:cNvSpPr txBox="1">
            <a:spLocks/>
          </p:cNvSpPr>
          <p:nvPr/>
        </p:nvSpPr>
        <p:spPr bwMode="auto">
          <a:xfrm>
            <a:off x="4712454" y="2748010"/>
            <a:ext cx="2103206" cy="17006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Clr>
                <a:srgbClr val="8064A2"/>
              </a:buClr>
              <a:buFont typeface="Arial" panose="020B0604020202020204" pitchFamily="34" charset="0"/>
              <a:buNone/>
              <a:defRPr/>
            </a:pPr>
            <a:r>
              <a:rPr lang="ru-RU" sz="1333" dirty="0">
                <a:latin typeface="Proxima Nova Rg"/>
              </a:rPr>
              <a:t>Наиболее важные и наименее важные факторы</a:t>
            </a:r>
          </a:p>
          <a:p>
            <a:pPr marL="0" indent="0" algn="r">
              <a:lnSpc>
                <a:spcPct val="100000"/>
              </a:lnSpc>
              <a:buClr>
                <a:srgbClr val="8064A2"/>
              </a:buClr>
              <a:buFont typeface="Arial" panose="020B0604020202020204" pitchFamily="34" charset="0"/>
              <a:buNone/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Proxima Nova Rg"/>
              </a:rPr>
              <a:t>Участник узнает об особенностях своей мотивации</a:t>
            </a:r>
            <a:endParaRPr lang="ru-RU" sz="12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63A8E10-02AE-E85F-D47A-4AC5D36A03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6904251" y="3171332"/>
            <a:ext cx="338400" cy="338400"/>
          </a:xfrm>
          <a:prstGeom prst="rect">
            <a:avLst/>
          </a:prstGeom>
        </p:spPr>
      </p:pic>
      <p:sp>
        <p:nvSpPr>
          <p:cNvPr id="14" name="Объект 67">
            <a:extLst>
              <a:ext uri="{FF2B5EF4-FFF2-40B4-BE49-F238E27FC236}">
                <a16:creationId xmlns:a16="http://schemas.microsoft.com/office/drawing/2014/main" id="{5AD045EC-639D-8B17-0F9D-B475B466E08B}"/>
              </a:ext>
            </a:extLst>
          </p:cNvPr>
          <p:cNvSpPr txBox="1">
            <a:spLocks/>
          </p:cNvSpPr>
          <p:nvPr/>
        </p:nvSpPr>
        <p:spPr bwMode="auto">
          <a:xfrm>
            <a:off x="1568065" y="1862225"/>
            <a:ext cx="2319752" cy="308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8064A2"/>
              </a:buClr>
              <a:buFont typeface="Arial" panose="020B0604020202020204" pitchFamily="34" charset="0"/>
              <a:buNone/>
              <a:defRPr/>
            </a:pPr>
            <a:r>
              <a:rPr lang="ru-RU" sz="1800" b="1" dirty="0">
                <a:solidFill>
                  <a:srgbClr val="8064A2"/>
                </a:solidFill>
                <a:latin typeface="Proxima Nova Rg"/>
              </a:rPr>
              <a:t>20 минут на прохождение</a:t>
            </a:r>
            <a:endParaRPr lang="ru-RU" sz="2000" b="1" dirty="0">
              <a:solidFill>
                <a:srgbClr val="8064A2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40422" y="1810641"/>
            <a:ext cx="720000" cy="720000"/>
          </a:xfrm>
          <a:prstGeom prst="ellipse">
            <a:avLst/>
          </a:prstGeom>
          <a:solidFill>
            <a:srgbClr val="8064A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970" y="1953565"/>
            <a:ext cx="437330" cy="433965"/>
          </a:xfrm>
          <a:prstGeom prst="rect">
            <a:avLst/>
          </a:prstGeom>
        </p:spPr>
      </p:pic>
      <p:sp>
        <p:nvSpPr>
          <p:cNvPr id="26" name="Объект 67">
            <a:extLst>
              <a:ext uri="{FF2B5EF4-FFF2-40B4-BE49-F238E27FC236}">
                <a16:creationId xmlns:a16="http://schemas.microsoft.com/office/drawing/2014/main" id="{5AD045EC-639D-8B17-0F9D-B475B466E08B}"/>
              </a:ext>
            </a:extLst>
          </p:cNvPr>
          <p:cNvSpPr txBox="1">
            <a:spLocks/>
          </p:cNvSpPr>
          <p:nvPr/>
        </p:nvSpPr>
        <p:spPr bwMode="auto">
          <a:xfrm>
            <a:off x="1568065" y="3255732"/>
            <a:ext cx="2319752" cy="308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8064A2"/>
              </a:buClr>
              <a:buFont typeface="Arial" panose="020B0604020202020204" pitchFamily="34" charset="0"/>
              <a:buNone/>
              <a:defRPr/>
            </a:pPr>
            <a:r>
              <a:rPr lang="ru-RU" sz="1800" b="1" dirty="0">
                <a:solidFill>
                  <a:srgbClr val="E33669"/>
                </a:solidFill>
                <a:latin typeface="Proxima Nova Rg"/>
              </a:rPr>
              <a:t>35 вопросов</a:t>
            </a:r>
            <a:endParaRPr lang="ru-RU" sz="2000" b="1" dirty="0">
              <a:solidFill>
                <a:srgbClr val="E33669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40422" y="3108283"/>
            <a:ext cx="720000" cy="720000"/>
          </a:xfrm>
          <a:prstGeom prst="ellipse">
            <a:avLst/>
          </a:prstGeom>
          <a:solidFill>
            <a:srgbClr val="E33669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825" y="3290374"/>
            <a:ext cx="303193" cy="371596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640422" y="4449917"/>
            <a:ext cx="720000" cy="720000"/>
          </a:xfrm>
          <a:prstGeom prst="ellipse">
            <a:avLst/>
          </a:prstGeom>
          <a:solidFill>
            <a:srgbClr val="5AB2CA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ъект 67">
            <a:extLst>
              <a:ext uri="{FF2B5EF4-FFF2-40B4-BE49-F238E27FC236}">
                <a16:creationId xmlns:a16="http://schemas.microsoft.com/office/drawing/2014/main" id="{5AD045EC-639D-8B17-0F9D-B475B466E08B}"/>
              </a:ext>
            </a:extLst>
          </p:cNvPr>
          <p:cNvSpPr txBox="1">
            <a:spLocks/>
          </p:cNvSpPr>
          <p:nvPr/>
        </p:nvSpPr>
        <p:spPr bwMode="auto">
          <a:xfrm>
            <a:off x="1568066" y="4477583"/>
            <a:ext cx="2057880" cy="408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8064A2"/>
              </a:buClr>
              <a:buFont typeface="Arial" panose="020B0604020202020204" pitchFamily="34" charset="0"/>
              <a:buNone/>
              <a:defRPr/>
            </a:pPr>
            <a:r>
              <a:rPr lang="ru-RU" sz="1800" b="1" dirty="0">
                <a:solidFill>
                  <a:srgbClr val="5BB3CA"/>
                </a:solidFill>
                <a:latin typeface="Proxima Nova Rg"/>
              </a:rPr>
              <a:t>Простые формулировки</a:t>
            </a:r>
            <a:endParaRPr lang="ru-RU" sz="2000" b="1" dirty="0">
              <a:solidFill>
                <a:srgbClr val="5BB3CA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542" y="4580616"/>
            <a:ext cx="461758" cy="458601"/>
          </a:xfrm>
          <a:prstGeom prst="rect">
            <a:avLst/>
          </a:prstGeom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534670" y="207984"/>
            <a:ext cx="9355751" cy="699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Proxima Nova Rg" panose="02000506030000020004" pitchFamily="2" charset="0"/>
                <a:cs typeface="Arial" panose="020B0604020202020204" pitchFamily="34" charset="0"/>
              </a:rPr>
              <a:t>Engage </a:t>
            </a:r>
            <a:r>
              <a:rPr lang="ru-RU" sz="2800" b="1" dirty="0">
                <a:solidFill>
                  <a:srgbClr val="8064A2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легко проходить </a:t>
            </a:r>
            <a:r>
              <a:rPr lang="ru-RU" sz="2800" dirty="0">
                <a:latin typeface="Proxima Nova Rg" panose="02000506030000020004" pitchFamily="2" charset="0"/>
                <a:cs typeface="Arial" panose="020B0604020202020204" pitchFamily="34" charset="0"/>
              </a:rPr>
              <a:t>участникам, после оценки они получают </a:t>
            </a:r>
            <a:r>
              <a:rPr lang="ru-RU" sz="2800" b="1" dirty="0">
                <a:solidFill>
                  <a:srgbClr val="8064A2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отчет для понимания своей мотивации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91699" y="6450602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3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ru-RU" sz="1400" dirty="0">
              <a:solidFill>
                <a:schemeClr val="accent3"/>
              </a:solidFill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hlinkClick r:id="rId10"/>
          </p:cNvPr>
          <p:cNvSpPr txBox="1"/>
          <p:nvPr/>
        </p:nvSpPr>
        <p:spPr bwMode="auto">
          <a:xfrm>
            <a:off x="9890421" y="5787217"/>
            <a:ext cx="1210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Proxima Nova Lt" panose="02000506030000020004" charset="0"/>
                <a:hlinkClick r:id="rId11"/>
              </a:rPr>
              <a:t>Скачать пример отчета</a:t>
            </a:r>
            <a:endParaRPr lang="ru-RU" sz="1200" dirty="0">
              <a:latin typeface="Proxima Nova Lt" panose="020005060300000200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299" y="5652650"/>
            <a:ext cx="730800" cy="730800"/>
          </a:xfrm>
          <a:prstGeom prst="rect">
            <a:avLst/>
          </a:prstGeom>
        </p:spPr>
      </p:pic>
      <p:pic>
        <p:nvPicPr>
          <p:cNvPr id="2050" name="Picture 2" descr="http://qrcoder.ru/code/?https%3A%2F%2Fdisk.yandex.ru%2Fi%2FKYZ8Wj8QbnRR9Q&amp;4&amp;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457" y="5652650"/>
            <a:ext cx="794483" cy="79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8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08129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4670" y="207984"/>
            <a:ext cx="9198610" cy="699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Тестирование проводится в </a:t>
            </a:r>
            <a:r>
              <a:rPr lang="ru-RU" sz="2800" b="1" dirty="0" err="1">
                <a:solidFill>
                  <a:srgbClr val="8064A2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Linkis</a:t>
            </a:r>
            <a:r>
              <a:rPr lang="ru-RU" sz="28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 — онлайн-системе, разработанной ЭКОПСИ</a:t>
            </a:r>
          </a:p>
        </p:txBody>
      </p:sp>
      <p:sp>
        <p:nvSpPr>
          <p:cNvPr id="21" name="Параллелограмм 20"/>
          <p:cNvSpPr/>
          <p:nvPr/>
        </p:nvSpPr>
        <p:spPr>
          <a:xfrm>
            <a:off x="9961397" y="0"/>
            <a:ext cx="2228850" cy="1081298"/>
          </a:xfrm>
          <a:prstGeom prst="parallelogram">
            <a:avLst>
              <a:gd name="adj" fmla="val 394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17" y="257504"/>
            <a:ext cx="1200809" cy="56629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DC85BB-4D26-256E-9A06-58012544718E}"/>
              </a:ext>
            </a:extLst>
          </p:cNvPr>
          <p:cNvGrpSpPr/>
          <p:nvPr/>
        </p:nvGrpSpPr>
        <p:grpSpPr>
          <a:xfrm>
            <a:off x="648128" y="1958447"/>
            <a:ext cx="4846951" cy="3478122"/>
            <a:chOff x="648128" y="1647824"/>
            <a:chExt cx="4846951" cy="3478122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48128" y="1647824"/>
              <a:ext cx="4344308" cy="885828"/>
            </a:xfrm>
            <a:prstGeom prst="roundRect">
              <a:avLst>
                <a:gd name="adj" fmla="val 7065"/>
              </a:avLst>
            </a:prstGeom>
            <a:solidFill>
              <a:schemeClr val="bg1"/>
            </a:solidFill>
            <a:ln>
              <a:noFill/>
            </a:ln>
            <a:effectLst>
              <a:outerShdw blurRad="7112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/>
              <a:r>
                <a:rPr lang="ru-RU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Участники добавляются</a:t>
              </a:r>
              <a:r>
                <a:rPr lang="en-US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в онлайн-систему для тестирования.</a:t>
              </a:r>
              <a:r>
                <a:rPr lang="en-US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Достаточно только ФИО и</a:t>
              </a:r>
              <a:r>
                <a:rPr lang="en-US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e-mail</a:t>
              </a:r>
              <a:r>
                <a:rPr lang="ru-RU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28" name="Прямоугольник с двумя скругленными соседними углами 27"/>
            <p:cNvSpPr/>
            <p:nvPr/>
          </p:nvSpPr>
          <p:spPr>
            <a:xfrm rot="16200000">
              <a:off x="479656" y="1816297"/>
              <a:ext cx="885828" cy="548882"/>
            </a:xfrm>
            <a:prstGeom prst="round2SameRect">
              <a:avLst/>
            </a:prstGeom>
            <a:solidFill>
              <a:srgbClr val="806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200" b="1" dirty="0"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ru-RU" sz="3200" b="1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197008" y="2954965"/>
              <a:ext cx="4298071" cy="885600"/>
            </a:xfrm>
            <a:prstGeom prst="roundRect">
              <a:avLst>
                <a:gd name="adj" fmla="val 8263"/>
              </a:avLst>
            </a:prstGeom>
            <a:solidFill>
              <a:schemeClr val="bg1"/>
            </a:solidFill>
            <a:ln>
              <a:noFill/>
            </a:ln>
            <a:effectLst>
              <a:outerShdw blurRad="7112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00000" rtlCol="0" anchor="ctr"/>
            <a:lstStyle/>
            <a:p>
              <a:pPr marL="85725"/>
              <a:r>
                <a:rPr lang="ru-RU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На электронный адрес каждого</a:t>
              </a:r>
              <a:r>
                <a:rPr lang="en-US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участника приходит ссылка</a:t>
              </a:r>
              <a:r>
                <a:rPr lang="en-US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на тест. </a:t>
              </a:r>
            </a:p>
          </p:txBody>
        </p:sp>
        <p:sp>
          <p:nvSpPr>
            <p:cNvPr id="30" name="Прямоугольник с двумя скругленными соседними углами 29"/>
            <p:cNvSpPr/>
            <p:nvPr/>
          </p:nvSpPr>
          <p:spPr>
            <a:xfrm rot="5400000" flipH="1">
              <a:off x="4800957" y="3146441"/>
              <a:ext cx="885599" cy="502645"/>
            </a:xfrm>
            <a:prstGeom prst="round2SameRect">
              <a:avLst/>
            </a:prstGeom>
            <a:solidFill>
              <a:srgbClr val="E336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3200" b="1" dirty="0"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ru-RU" sz="3200" b="1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648129" y="4240346"/>
              <a:ext cx="4344307" cy="885600"/>
            </a:xfrm>
            <a:prstGeom prst="roundRect">
              <a:avLst>
                <a:gd name="adj" fmla="val 8263"/>
              </a:avLst>
            </a:prstGeom>
            <a:solidFill>
              <a:schemeClr val="bg1"/>
            </a:solidFill>
            <a:ln>
              <a:noFill/>
            </a:ln>
            <a:effectLst>
              <a:outerShdw blurRad="711200" sx="102000" sy="102000" algn="c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9625"/>
              <a:r>
                <a:rPr lang="ru-RU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Участник проходит тест, и</a:t>
              </a:r>
              <a:r>
                <a:rPr lang="en-US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в течение 30 секунд</a:t>
              </a:r>
              <a:r>
                <a:rPr lang="en-US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автоматически формируется</a:t>
              </a:r>
              <a:r>
                <a:rPr lang="en-US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его отчёт.</a:t>
              </a:r>
            </a:p>
          </p:txBody>
        </p:sp>
        <p:sp>
          <p:nvSpPr>
            <p:cNvPr id="32" name="Прямоугольник с двумя скругленными соседними углами 31"/>
            <p:cNvSpPr/>
            <p:nvPr/>
          </p:nvSpPr>
          <p:spPr>
            <a:xfrm rot="16200000">
              <a:off x="479771" y="4408705"/>
              <a:ext cx="885600" cy="548881"/>
            </a:xfrm>
            <a:prstGeom prst="round2SameRect">
              <a:avLst/>
            </a:prstGeom>
            <a:solidFill>
              <a:srgbClr val="5BB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200" b="1" dirty="0">
                  <a:latin typeface="Proxima Nova Rg" panose="0200050603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ru-RU" sz="3200" b="1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Дуга 32"/>
            <p:cNvSpPr/>
            <p:nvPr/>
          </p:nvSpPr>
          <p:spPr>
            <a:xfrm>
              <a:off x="4662918" y="2407650"/>
              <a:ext cx="738973" cy="760683"/>
            </a:xfrm>
            <a:prstGeom prst="arc">
              <a:avLst/>
            </a:prstGeom>
            <a:ln w="28575">
              <a:solidFill>
                <a:srgbClr val="E33669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Дуга 33"/>
            <p:cNvSpPr/>
            <p:nvPr/>
          </p:nvSpPr>
          <p:spPr>
            <a:xfrm flipH="1">
              <a:off x="735641" y="3741576"/>
              <a:ext cx="790887" cy="778022"/>
            </a:xfrm>
            <a:prstGeom prst="arc">
              <a:avLst/>
            </a:prstGeom>
            <a:ln w="28575">
              <a:solidFill>
                <a:srgbClr val="5BB3CA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8177BBE-92E5-672F-15AA-0B5AFA7BB2FA}"/>
              </a:ext>
            </a:extLst>
          </p:cNvPr>
          <p:cNvGrpSpPr/>
          <p:nvPr/>
        </p:nvGrpSpPr>
        <p:grpSpPr>
          <a:xfrm>
            <a:off x="6096001" y="1442083"/>
            <a:ext cx="5678762" cy="2685404"/>
            <a:chOff x="6352548" y="1647823"/>
            <a:chExt cx="5328904" cy="2479663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/>
            <a:srcRect b="36261"/>
            <a:stretch/>
          </p:blipFill>
          <p:spPr>
            <a:xfrm>
              <a:off x="6362036" y="1865324"/>
              <a:ext cx="5310000" cy="2262162"/>
            </a:xfrm>
            <a:prstGeom prst="rect">
              <a:avLst/>
            </a:prstGeom>
            <a:ln>
              <a:solidFill>
                <a:schemeClr val="bg2"/>
              </a:solidFill>
            </a:ln>
            <a:effectLst/>
          </p:spPr>
        </p:pic>
        <p:sp>
          <p:nvSpPr>
            <p:cNvPr id="35" name="Прямоугольник: скругленные верхние углы 6"/>
            <p:cNvSpPr/>
            <p:nvPr/>
          </p:nvSpPr>
          <p:spPr>
            <a:xfrm>
              <a:off x="6352548" y="1647823"/>
              <a:ext cx="5328904" cy="237821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433874" y="1694588"/>
              <a:ext cx="144000" cy="144000"/>
            </a:xfrm>
            <a:prstGeom prst="ellipse">
              <a:avLst/>
            </a:prstGeom>
            <a:solidFill>
              <a:srgbClr val="E33669"/>
            </a:solidFill>
            <a:ln>
              <a:solidFill>
                <a:srgbClr val="E336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6657883" y="1694588"/>
              <a:ext cx="144000" cy="144000"/>
            </a:xfrm>
            <a:prstGeom prst="ellipse">
              <a:avLst/>
            </a:prstGeom>
            <a:solidFill>
              <a:srgbClr val="5BB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6881891" y="1694588"/>
              <a:ext cx="144000" cy="144000"/>
            </a:xfrm>
            <a:prstGeom prst="ellipse">
              <a:avLst/>
            </a:prstGeom>
            <a:solidFill>
              <a:srgbClr val="8064A2"/>
            </a:solidFill>
            <a:ln>
              <a:solidFill>
                <a:srgbClr val="806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2" name="Прямоугольник 2">
            <a:extLst>
              <a:ext uri="{FF2B5EF4-FFF2-40B4-BE49-F238E27FC236}">
                <a16:creationId xmlns:a16="http://schemas.microsoft.com/office/drawing/2014/main" id="{EB468BCF-8E0C-E8AE-1F2E-4F5C978C9A5F}"/>
              </a:ext>
            </a:extLst>
          </p:cNvPr>
          <p:cNvSpPr/>
          <p:nvPr/>
        </p:nvSpPr>
        <p:spPr>
          <a:xfrm>
            <a:off x="6096000" y="4277671"/>
            <a:ext cx="5668971" cy="1158898"/>
          </a:xfrm>
          <a:prstGeom prst="roundRect">
            <a:avLst>
              <a:gd name="adj" fmla="val 7290"/>
            </a:avLst>
          </a:prstGeom>
          <a:solidFill>
            <a:schemeClr val="bg1"/>
          </a:solidFill>
          <a:ln w="12700">
            <a:noFill/>
            <a:prstDash val="sysDot"/>
          </a:ln>
          <a:effectLst>
            <a:outerShdw blurRad="7112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>
              <a:spcAft>
                <a:spcPts val="600"/>
              </a:spcAft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17801" y="4347854"/>
            <a:ext cx="2826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Системой могут управлять</a:t>
            </a:r>
            <a:br>
              <a:rPr lang="ru-RU" sz="12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как менеджеры ЭКОПСИ,</a:t>
            </a:r>
            <a:br>
              <a:rPr lang="ru-RU" sz="12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так и сотрудники компании</a:t>
            </a:r>
          </a:p>
          <a:p>
            <a:r>
              <a:rPr lang="ru-RU" sz="12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(обучение системе проходит </a:t>
            </a:r>
          </a:p>
          <a:p>
            <a:r>
              <a:rPr lang="ru-RU" sz="12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в рамках бесплатного </a:t>
            </a:r>
            <a:r>
              <a:rPr lang="ru-RU" sz="1200" dirty="0" err="1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12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200" dirty="0"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331" y="4377834"/>
            <a:ext cx="2531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Система соответствует</a:t>
            </a:r>
          </a:p>
          <a:p>
            <a:r>
              <a:rPr lang="ru-RU" sz="12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закону</a:t>
            </a:r>
            <a:r>
              <a:rPr lang="en-US" sz="12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о защите персональных данных (серверы находятся в России)</a:t>
            </a:r>
          </a:p>
        </p:txBody>
      </p:sp>
      <p:cxnSp>
        <p:nvCxnSpPr>
          <p:cNvPr id="45" name="Прямая соединительная линия 44"/>
          <p:cNvCxnSpPr>
            <a:cxnSpLocks/>
          </p:cNvCxnSpPr>
          <p:nvPr/>
        </p:nvCxnSpPr>
        <p:spPr>
          <a:xfrm>
            <a:off x="8956618" y="4362844"/>
            <a:ext cx="0" cy="10137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91699" y="645060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3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ru-RU" sz="1400" dirty="0">
              <a:solidFill>
                <a:schemeClr val="accent3"/>
              </a:solidFill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6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08129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4669" y="207984"/>
            <a:ext cx="10614593" cy="699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Proxima Nova Rg" panose="02000506030000020004" pitchFamily="2" charset="0"/>
                <a:cs typeface="Arial" panose="020B0604020202020204" pitchFamily="34" charset="0"/>
              </a:rPr>
              <a:t>С помощью </a:t>
            </a:r>
            <a:r>
              <a:rPr lang="en-US" sz="2800" dirty="0">
                <a:latin typeface="Proxima Nova Rg" panose="02000506030000020004" pitchFamily="2" charset="0"/>
                <a:cs typeface="Arial" panose="020B0604020202020204" pitchFamily="34" charset="0"/>
              </a:rPr>
              <a:t>Engage </a:t>
            </a:r>
            <a:r>
              <a:rPr lang="ru-RU" sz="2800" dirty="0">
                <a:latin typeface="Proxima Nova Rg" panose="02000506030000020004" pitchFamily="2" charset="0"/>
                <a:cs typeface="Arial" panose="020B0604020202020204" pitchFamily="34" charset="0"/>
              </a:rPr>
              <a:t>35 крупных российских организаций выявили мотиваторы у </a:t>
            </a:r>
            <a:r>
              <a:rPr lang="ru-RU" sz="2800" b="1" dirty="0">
                <a:solidFill>
                  <a:srgbClr val="8064A2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6 000 сотрудников</a:t>
            </a:r>
          </a:p>
        </p:txBody>
      </p:sp>
      <p:sp>
        <p:nvSpPr>
          <p:cNvPr id="21" name="Параллелограмм 20"/>
          <p:cNvSpPr/>
          <p:nvPr/>
        </p:nvSpPr>
        <p:spPr>
          <a:xfrm>
            <a:off x="9961397" y="0"/>
            <a:ext cx="2228850" cy="1081298"/>
          </a:xfrm>
          <a:prstGeom prst="parallelogram">
            <a:avLst>
              <a:gd name="adj" fmla="val 394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17" y="257504"/>
            <a:ext cx="1200809" cy="566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28" y="4844278"/>
            <a:ext cx="1620652" cy="921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0" y="3563001"/>
            <a:ext cx="1837358" cy="4801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54" y="3152329"/>
            <a:ext cx="1463167" cy="14631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82" y="1672455"/>
            <a:ext cx="2611330" cy="13056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34" y="1542081"/>
            <a:ext cx="2076111" cy="13847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78" y="1575491"/>
            <a:ext cx="1547439" cy="13179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1445912"/>
            <a:ext cx="2204884" cy="15322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25" y="4491323"/>
            <a:ext cx="1220509" cy="11215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04" y="3260089"/>
            <a:ext cx="1299985" cy="9202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300" y="3397239"/>
            <a:ext cx="2119926" cy="6459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37" y="4570979"/>
            <a:ext cx="1325367" cy="9622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t="24487" r="20267" b="14852"/>
          <a:stretch/>
        </p:blipFill>
        <p:spPr>
          <a:xfrm>
            <a:off x="3769140" y="4928845"/>
            <a:ext cx="2619925" cy="7523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91699" y="6450602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3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endParaRPr lang="ru-RU" sz="1400" dirty="0">
              <a:solidFill>
                <a:schemeClr val="accent3"/>
              </a:solidFill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62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5776702"/>
            <a:ext cx="12192000" cy="108129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1429" y="5985724"/>
            <a:ext cx="2432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ЭКОПСИ Консалтинг, 20</a:t>
            </a:r>
            <a:r>
              <a:rPr lang="en-US" sz="14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4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1400" dirty="0"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63" y="5985724"/>
            <a:ext cx="3238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Москва, ул. </a:t>
            </a:r>
            <a:r>
              <a:rPr lang="ru-RU" sz="1400" dirty="0" err="1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Новодмитровская</a:t>
            </a:r>
            <a:r>
              <a:rPr lang="ru-RU" sz="14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ru-RU" sz="14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д. 2, корп. 1</a:t>
            </a:r>
          </a:p>
          <a:p>
            <a:r>
              <a:rPr lang="ru-RU" sz="14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Телефон: +7 (495) 645-21-15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03704" y="5985724"/>
            <a:ext cx="29546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www.ecopsy.ru</a:t>
            </a:r>
            <a:endParaRPr lang="ru-RU" sz="1400" dirty="0"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www.digital.ecopsy.ru</a:t>
            </a:r>
            <a:endParaRPr lang="en-US" sz="1400" dirty="0"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www.facebook.com/ecopsy.ru</a:t>
            </a:r>
            <a:r>
              <a:rPr lang="en-US" sz="14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6" name="Параллелограмм 15"/>
          <p:cNvSpPr/>
          <p:nvPr/>
        </p:nvSpPr>
        <p:spPr>
          <a:xfrm>
            <a:off x="0" y="5776702"/>
            <a:ext cx="2228850" cy="1081298"/>
          </a:xfrm>
          <a:prstGeom prst="parallelogram">
            <a:avLst>
              <a:gd name="adj" fmla="val 394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851140" y="5776702"/>
            <a:ext cx="429547" cy="10812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453091" y="5776702"/>
            <a:ext cx="429547" cy="10812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0" y="6034206"/>
            <a:ext cx="1200809" cy="5662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020" y="1858803"/>
            <a:ext cx="488715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По любым вопросам, связанным </a:t>
            </a:r>
          </a:p>
          <a:p>
            <a:r>
              <a:rPr lang="ru-RU" sz="2000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с оценкой персонала</a:t>
            </a:r>
          </a:p>
          <a:p>
            <a:endParaRPr lang="ru-RU" sz="2000" dirty="0">
              <a:latin typeface="Proxima Nova Rg" panose="02000506030000020004" pitchFamily="2" charset="0"/>
              <a:ea typeface="PT Sans" panose="020B0503020203020204" pitchFamily="34" charset="-52"/>
              <a:cs typeface="Tahoma" panose="020B0604030504040204" pitchFamily="34" charset="0"/>
            </a:endParaRPr>
          </a:p>
          <a:p>
            <a:pPr lvl="3"/>
            <a:r>
              <a:rPr lang="ru-RU" sz="2400" b="1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Николай Милов</a:t>
            </a:r>
            <a:endParaRPr lang="ru-RU" sz="2400" dirty="0">
              <a:latin typeface="Proxima Nova Rg" panose="02000506030000020004" pitchFamily="2" charset="0"/>
              <a:ea typeface="PT Sans" panose="020B0503020203020204" pitchFamily="34" charset="-52"/>
              <a:cs typeface="Tahoma" panose="020B0604030504040204" pitchFamily="34" charset="0"/>
            </a:endParaRPr>
          </a:p>
          <a:p>
            <a:pPr lvl="3">
              <a:spcAft>
                <a:spcPts val="600"/>
              </a:spcAft>
            </a:pPr>
            <a:r>
              <a:rPr lang="ru-RU" sz="2000" i="1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Почта: </a:t>
            </a:r>
            <a:r>
              <a:rPr lang="en-US" sz="2000" dirty="0">
                <a:solidFill>
                  <a:schemeClr val="tx2"/>
                </a:solidFill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  <a:hlinkClick r:id="rId7"/>
              </a:rPr>
              <a:t>milov@ecopsy.ru</a:t>
            </a:r>
            <a:r>
              <a:rPr lang="en-US" sz="2000" i="1" dirty="0">
                <a:solidFill>
                  <a:schemeClr val="tx2"/>
                </a:solidFill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 </a:t>
            </a:r>
            <a:endParaRPr lang="ru-RU" sz="2000" dirty="0">
              <a:solidFill>
                <a:schemeClr val="tx2"/>
              </a:solidFill>
              <a:latin typeface="Proxima Nova Rg" panose="02000506030000020004" pitchFamily="2" charset="0"/>
              <a:ea typeface="PT Sans" panose="020B0503020203020204" pitchFamily="34" charset="-52"/>
              <a:cs typeface="Tahoma" panose="020B0604030504040204" pitchFamily="34" charset="0"/>
            </a:endParaRPr>
          </a:p>
          <a:p>
            <a:pPr lvl="3"/>
            <a:r>
              <a:rPr lang="ru-RU" sz="2000" i="1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Телефон:</a:t>
            </a:r>
            <a:r>
              <a:rPr lang="ru-RU" sz="2000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 +7 (9</a:t>
            </a:r>
            <a:r>
              <a:rPr lang="en-US" sz="2000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85</a:t>
            </a:r>
            <a:r>
              <a:rPr lang="ru-RU" sz="2000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) </a:t>
            </a:r>
            <a:r>
              <a:rPr lang="en-US" sz="2000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179</a:t>
            </a:r>
            <a:r>
              <a:rPr lang="ru-RU" sz="2000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-</a:t>
            </a:r>
            <a:r>
              <a:rPr lang="en-US" sz="2000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09</a:t>
            </a:r>
            <a:r>
              <a:rPr lang="ru-RU" sz="2000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-</a:t>
            </a:r>
            <a:r>
              <a:rPr lang="en-US" sz="2000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28</a:t>
            </a:r>
            <a:endParaRPr lang="ru-RU" sz="2000" dirty="0">
              <a:latin typeface="Proxima Nova Rg" panose="02000506030000020004" pitchFamily="2" charset="0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23945" y="1864546"/>
            <a:ext cx="5559517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Также мы много и интересно пишем про оценку персонала</a:t>
            </a:r>
          </a:p>
          <a:p>
            <a:endParaRPr lang="ru-RU" sz="1650" i="1" dirty="0">
              <a:latin typeface="Proxima Nova Rg" panose="02000506030000020004" pitchFamily="2" charset="0"/>
              <a:ea typeface="PT Sans" panose="020B0503020203020204" pitchFamily="34" charset="-52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i="1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Блог по оценку персонала</a:t>
            </a:r>
            <a:r>
              <a:rPr lang="ru-RU" sz="2000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: </a:t>
            </a:r>
            <a:r>
              <a:rPr lang="en-US" sz="2000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  <a:hlinkClick r:id="rId8"/>
              </a:rPr>
              <a:t>digital.ecopsy.ru/blog</a:t>
            </a:r>
            <a:endParaRPr lang="en-US" sz="2000" dirty="0">
              <a:latin typeface="Proxima Nova Rg" panose="02000506030000020004" pitchFamily="2" charset="0"/>
              <a:ea typeface="PT Sans" panose="020B0503020203020204" pitchFamily="34" charset="-52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i="1" dirty="0" err="1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Телеграм</a:t>
            </a:r>
            <a:r>
              <a:rPr lang="ru-RU" sz="2000" i="1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-канал </a:t>
            </a:r>
            <a:r>
              <a:rPr lang="en-US" sz="2000" i="1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Digital Assessment</a:t>
            </a:r>
            <a:r>
              <a:rPr lang="ru-RU" sz="2000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: </a:t>
            </a:r>
          </a:p>
          <a:p>
            <a:r>
              <a:rPr lang="en-US" sz="2000" dirty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  <a:hlinkClick r:id="rId9"/>
              </a:rPr>
              <a:t>t.me/</a:t>
            </a:r>
            <a:r>
              <a:rPr lang="en-US" sz="2000" dirty="0" err="1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  <a:hlinkClick r:id="rId9"/>
              </a:rPr>
              <a:t>digital_assessment</a:t>
            </a:r>
            <a:endParaRPr lang="ru-RU" sz="2000" dirty="0">
              <a:latin typeface="Proxima Nova Rg" panose="02000506030000020004" pitchFamily="2" charset="0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1115" r="11906" b="22914"/>
          <a:stretch/>
        </p:blipFill>
        <p:spPr>
          <a:xfrm>
            <a:off x="611351" y="2809903"/>
            <a:ext cx="1006146" cy="10204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47689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343679" y="2807713"/>
            <a:ext cx="5969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</a:rPr>
              <a:t>А сейчас небольшой опрос </a:t>
            </a:r>
            <a:r>
              <a:rPr lang="ru-RU" sz="3200" dirty="0" smtClean="0">
                <a:latin typeface="Proxima Nova Rg" panose="02000506030000020004" pitchFamily="2" charset="0"/>
                <a:ea typeface="PT Sans" panose="020B0503020203020204" pitchFamily="34" charset="-52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lang="ru-RU" sz="3200" dirty="0">
              <a:latin typeface="Proxima Nova Rg" panose="02000506030000020004" pitchFamily="2" charset="0"/>
              <a:ea typeface="PT Sans" panose="020B0503020203020204" pitchFamily="34" charset="-5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6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08129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9961397" y="0"/>
            <a:ext cx="2228850" cy="1081298"/>
          </a:xfrm>
          <a:prstGeom prst="parallelogram">
            <a:avLst>
              <a:gd name="adj" fmla="val 394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17" y="257504"/>
            <a:ext cx="1200809" cy="5662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491699" y="645060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3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184A965-21E9-4594-A0DD-782D7F3710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2489" r="8019" b="41585"/>
          <a:stretch/>
        </p:blipFill>
        <p:spPr>
          <a:xfrm>
            <a:off x="2075010" y="2438400"/>
            <a:ext cx="1981201" cy="1981201"/>
          </a:xfrm>
          <a:custGeom>
            <a:avLst/>
            <a:gdLst>
              <a:gd name="connsiteX0" fmla="*/ 1447800 w 2895600"/>
              <a:gd name="connsiteY0" fmla="*/ 0 h 2895600"/>
              <a:gd name="connsiteX1" fmla="*/ 2895600 w 2895600"/>
              <a:gd name="connsiteY1" fmla="*/ 1447800 h 2895600"/>
              <a:gd name="connsiteX2" fmla="*/ 1447800 w 2895600"/>
              <a:gd name="connsiteY2" fmla="*/ 2895600 h 2895600"/>
              <a:gd name="connsiteX3" fmla="*/ 0 w 2895600"/>
              <a:gd name="connsiteY3" fmla="*/ 1447800 h 2895600"/>
              <a:gd name="connsiteX4" fmla="*/ 1447800 w 2895600"/>
              <a:gd name="connsiteY4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600" h="2895600">
                <a:moveTo>
                  <a:pt x="1447800" y="0"/>
                </a:moveTo>
                <a:cubicBezTo>
                  <a:pt x="2247398" y="0"/>
                  <a:pt x="2895600" y="648202"/>
                  <a:pt x="2895600" y="1447800"/>
                </a:cubicBezTo>
                <a:cubicBezTo>
                  <a:pt x="2895600" y="2247398"/>
                  <a:pt x="2247398" y="2895600"/>
                  <a:pt x="1447800" y="2895600"/>
                </a:cubicBezTo>
                <a:cubicBezTo>
                  <a:pt x="648202" y="2895600"/>
                  <a:pt x="0" y="2247398"/>
                  <a:pt x="0" y="1447800"/>
                </a:cubicBezTo>
                <a:cubicBezTo>
                  <a:pt x="0" y="648202"/>
                  <a:pt x="648202" y="0"/>
                  <a:pt x="1447800" y="0"/>
                </a:cubicBezTo>
                <a:close/>
              </a:path>
            </a:pathLst>
          </a:cu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3D60BA9-9171-4E81-B9DF-E8DC9FC0254F}"/>
              </a:ext>
            </a:extLst>
          </p:cNvPr>
          <p:cNvSpPr txBox="1"/>
          <p:nvPr/>
        </p:nvSpPr>
        <p:spPr>
          <a:xfrm>
            <a:off x="1988372" y="4599553"/>
            <a:ext cx="2105961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33"/>
              </a:lnSpc>
              <a:spcAft>
                <a:spcPts val="800"/>
              </a:spcAft>
            </a:pPr>
            <a:r>
              <a:rPr lang="ru-RU" sz="2400" spc="40" dirty="0">
                <a:solidFill>
                  <a:srgbClr val="966CB8"/>
                </a:solidFill>
              </a:rPr>
              <a:t>Юрий </a:t>
            </a:r>
            <a:r>
              <a:rPr lang="ru-RU" sz="2400" b="1" spc="40" dirty="0">
                <a:solidFill>
                  <a:srgbClr val="966CB8"/>
                </a:solidFill>
              </a:rPr>
              <a:t>Шатров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66425C-2CD9-4ACF-B4E0-F1FD1A18D163}"/>
              </a:ext>
            </a:extLst>
          </p:cNvPr>
          <p:cNvSpPr txBox="1"/>
          <p:nvPr/>
        </p:nvSpPr>
        <p:spPr>
          <a:xfrm>
            <a:off x="1570181" y="4962613"/>
            <a:ext cx="2942336" cy="747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33"/>
              </a:lnSpc>
              <a:spcAft>
                <a:spcPts val="800"/>
              </a:spcAft>
            </a:pPr>
            <a:r>
              <a:rPr lang="ru-RU" sz="1467" spc="40" dirty="0">
                <a:latin typeface="Proxima Nova Rg" panose="02000506030000020004" pitchFamily="2" charset="0"/>
              </a:rPr>
              <a:t>Партнер ЭКОПСИ, Руководитель практики </a:t>
            </a:r>
            <a:r>
              <a:rPr lang="en-US" sz="1467" spc="40" dirty="0">
                <a:latin typeface="Proxima Nova Rg" panose="02000506030000020004" pitchFamily="2" charset="0"/>
              </a:rPr>
              <a:t>Digital Assessment</a:t>
            </a:r>
            <a:endParaRPr lang="ru-RU" sz="1467" spc="40" dirty="0">
              <a:latin typeface="Proxima Nova Rg" panose="02000506030000020004" pitchFamily="2" charset="0"/>
            </a:endParaRPr>
          </a:p>
        </p:txBody>
      </p:sp>
      <p:sp>
        <p:nvSpPr>
          <p:cNvPr id="28" name="Заголовок 11">
            <a:extLst>
              <a:ext uri="{FF2B5EF4-FFF2-40B4-BE49-F238E27FC236}">
                <a16:creationId xmlns:a16="http://schemas.microsoft.com/office/drawing/2014/main" id="{4E42B7E0-E7ED-4147-B854-84E7FB117D2E}"/>
              </a:ext>
            </a:extLst>
          </p:cNvPr>
          <p:cNvSpPr txBox="1">
            <a:spLocks/>
          </p:cNvSpPr>
          <p:nvPr/>
        </p:nvSpPr>
        <p:spPr>
          <a:xfrm>
            <a:off x="442913" y="292350"/>
            <a:ext cx="9433697" cy="7738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8064A2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Ведущие</a:t>
            </a:r>
            <a:endParaRPr lang="ru-RU" sz="2800" b="1" dirty="0">
              <a:solidFill>
                <a:srgbClr val="8064A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D60BA9-9171-4E81-B9DF-E8DC9FC0254F}"/>
              </a:ext>
            </a:extLst>
          </p:cNvPr>
          <p:cNvSpPr txBox="1"/>
          <p:nvPr/>
        </p:nvSpPr>
        <p:spPr>
          <a:xfrm>
            <a:off x="6914813" y="4599553"/>
            <a:ext cx="2699329" cy="337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33"/>
              </a:lnSpc>
              <a:spcAft>
                <a:spcPts val="800"/>
              </a:spcAft>
            </a:pPr>
            <a:r>
              <a:rPr lang="ru-RU" sz="2400" spc="40" dirty="0">
                <a:solidFill>
                  <a:srgbClr val="966CB8"/>
                </a:solidFill>
              </a:rPr>
              <a:t>Мария </a:t>
            </a:r>
            <a:r>
              <a:rPr lang="ru-RU" sz="2400" b="1" spc="40" dirty="0">
                <a:solidFill>
                  <a:srgbClr val="966CB8"/>
                </a:solidFill>
              </a:rPr>
              <a:t>Журавлева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66425C-2CD9-4ACF-B4E0-F1FD1A18D163}"/>
              </a:ext>
            </a:extLst>
          </p:cNvPr>
          <p:cNvSpPr txBox="1"/>
          <p:nvPr/>
        </p:nvSpPr>
        <p:spPr>
          <a:xfrm>
            <a:off x="6652342" y="4962613"/>
            <a:ext cx="322426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33"/>
              </a:lnSpc>
              <a:spcAft>
                <a:spcPts val="800"/>
              </a:spcAft>
            </a:pPr>
            <a:r>
              <a:rPr lang="ru-RU" sz="1467" spc="40" dirty="0">
                <a:latin typeface="Proxima Nova Rg" panose="02000506030000020004" pitchFamily="2" charset="0"/>
              </a:rPr>
              <a:t>Консультант практики </a:t>
            </a:r>
            <a:r>
              <a:rPr lang="en-US" sz="1467" spc="40" dirty="0">
                <a:latin typeface="Proxima Nova Rg" panose="02000506030000020004" pitchFamily="2" charset="0"/>
              </a:rPr>
              <a:t>Digital Assessment</a:t>
            </a:r>
            <a:r>
              <a:rPr lang="ru-RU" sz="1467" spc="40" dirty="0">
                <a:latin typeface="Proxima Nova Rg" panose="02000506030000020004" pitchFamily="2" charset="0"/>
              </a:rPr>
              <a:t>, </a:t>
            </a:r>
            <a:r>
              <a:rPr lang="ru-RU" sz="1467" spc="40" dirty="0" err="1">
                <a:latin typeface="Proxima Nova Rg" panose="02000506030000020004" pitchFamily="2" charset="0"/>
              </a:rPr>
              <a:t>продакт</a:t>
            </a:r>
            <a:r>
              <a:rPr lang="ru-RU" sz="1467" spc="40" dirty="0">
                <a:latin typeface="Proxima Nova Rg" panose="02000506030000020004" pitchFamily="2" charset="0"/>
              </a:rPr>
              <a:t>-менеджер опросника мотивации </a:t>
            </a:r>
            <a:r>
              <a:rPr lang="en-US" sz="1467" spc="40" dirty="0">
                <a:latin typeface="Proxima Nova Rg" panose="02000506030000020004" pitchFamily="2" charset="0"/>
              </a:rPr>
              <a:t>Engage</a:t>
            </a:r>
            <a:endParaRPr lang="ru-RU" sz="1467" spc="40" dirty="0">
              <a:latin typeface="Proxima Nova Rg" panose="02000506030000020004" pitchFamily="2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t="5593" r="4205" b="27097"/>
          <a:stretch/>
        </p:blipFill>
        <p:spPr>
          <a:xfrm>
            <a:off x="7400004" y="2438399"/>
            <a:ext cx="1980000" cy="198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6231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08129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4669" y="207984"/>
            <a:ext cx="8892059" cy="699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8064A2"/>
                </a:solidFill>
                <a:latin typeface="Proxima Nova Rg" panose="02000506030000020004" pitchFamily="2" charset="0"/>
                <a:cs typeface="Arial" panose="020B0604020202020204" pitchFamily="34" charset="0"/>
              </a:rPr>
              <a:t>ЭКОПСИ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―</a:t>
            </a:r>
            <a:r>
              <a:rPr lang="ru-RU" sz="2800" dirty="0">
                <a:latin typeface="Proxima Nova Lt" panose="02000506030000020004" pitchFamily="2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Proxima Nova Rg" panose="02000506030000020004" pitchFamily="2" charset="0"/>
                <a:cs typeface="Arial" panose="020B0604020202020204" pitchFamily="34" charset="0"/>
              </a:rPr>
              <a:t>HR-</a:t>
            </a:r>
            <a:r>
              <a:rPr lang="ru-RU" sz="2800" dirty="0">
                <a:latin typeface="Proxima Nova Rg" panose="02000506030000020004" pitchFamily="2" charset="0"/>
                <a:cs typeface="Arial" panose="020B0604020202020204" pitchFamily="34" charset="0"/>
              </a:rPr>
              <a:t>консалтинговая компания №1</a:t>
            </a:r>
            <a:br>
              <a:rPr lang="ru-RU" sz="2800" dirty="0">
                <a:latin typeface="Proxima Nova Rg" panose="02000506030000020004" pitchFamily="2" charset="0"/>
                <a:cs typeface="Arial" panose="020B0604020202020204" pitchFamily="34" charset="0"/>
              </a:rPr>
            </a:br>
            <a:r>
              <a:rPr lang="ru-RU" sz="2800" dirty="0">
                <a:latin typeface="Proxima Nova Rg" panose="02000506030000020004" pitchFamily="2" charset="0"/>
                <a:cs typeface="Arial" panose="020B0604020202020204" pitchFamily="34" charset="0"/>
              </a:rPr>
              <a:t>в России</a:t>
            </a:r>
          </a:p>
        </p:txBody>
      </p:sp>
      <p:sp>
        <p:nvSpPr>
          <p:cNvPr id="21" name="Параллелограмм 20"/>
          <p:cNvSpPr/>
          <p:nvPr/>
        </p:nvSpPr>
        <p:spPr>
          <a:xfrm>
            <a:off x="9961397" y="0"/>
            <a:ext cx="2228850" cy="1081298"/>
          </a:xfrm>
          <a:prstGeom prst="parallelogram">
            <a:avLst>
              <a:gd name="adj" fmla="val 394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spcCol="0"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670" y="1191273"/>
            <a:ext cx="2566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Proxima Nova Lt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Рейтинг РА «Эксперт», 2022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1865" y="1912864"/>
            <a:ext cx="13292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>
                <a:solidFill>
                  <a:srgbClr val="8064A2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6233" y="3005470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года на рынке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9658" y="1912864"/>
            <a:ext cx="20249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>
                <a:solidFill>
                  <a:srgbClr val="E33669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550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0579" y="3005470"/>
            <a:ext cx="232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проектов в 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38351" y="1866697"/>
            <a:ext cx="17588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5AB2CA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8000" b="1" dirty="0">
                <a:solidFill>
                  <a:srgbClr val="5AB2CA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3892" y="3005470"/>
            <a:ext cx="2247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консультантов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670" y="4071329"/>
            <a:ext cx="3174267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Proxima Nova Lt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Услуги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8064A2"/>
                </a:solidFill>
                <a:latin typeface="Proxima Nova Lt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Оценка персонала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Развитие персонала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Организационное развитие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 и социология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Автоматизация </a:t>
            </a:r>
            <a:r>
              <a:rPr lang="en-US" sz="160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HR</a:t>
            </a:r>
            <a:endParaRPr lang="ru-RU" sz="1600" dirty="0"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924175" y="4607293"/>
            <a:ext cx="1447800" cy="0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53597" y="4434204"/>
            <a:ext cx="626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ru-RU" sz="1350" b="1" dirty="0">
                <a:latin typeface="Proxima Nova Lt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en-US" sz="1350" b="1" dirty="0">
                <a:latin typeface="Proxima Nova Lt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r>
              <a:rPr lang="ru-RU" sz="1350" b="1" dirty="0">
                <a:latin typeface="Proxima Nova Lt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r">
              <a:spcBef>
                <a:spcPts val="1200"/>
              </a:spcBef>
            </a:pPr>
            <a:r>
              <a:rPr lang="ru-RU" sz="1350" b="1" dirty="0">
                <a:latin typeface="Proxima Nova Lt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199</a:t>
            </a:r>
            <a:r>
              <a:rPr lang="en-US" sz="1350" b="1" dirty="0">
                <a:latin typeface="Proxima Nova Lt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1350" b="1" dirty="0">
                <a:latin typeface="Proxima Nova Lt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r">
              <a:spcBef>
                <a:spcPts val="1200"/>
              </a:spcBef>
            </a:pPr>
            <a:r>
              <a:rPr lang="en-US" sz="1350" b="1" dirty="0">
                <a:latin typeface="Proxima Nova Lt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ru-RU" sz="1350" b="1" dirty="0">
                <a:latin typeface="Proxima Nova Lt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350" b="1" dirty="0">
                <a:latin typeface="Proxima Nova Lt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350" b="1" dirty="0"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1200"/>
              </a:spcBef>
            </a:pPr>
            <a:r>
              <a:rPr lang="ru-RU" sz="1350" b="1" dirty="0">
                <a:latin typeface="Proxima Nova Lt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2013:</a:t>
            </a:r>
            <a:endParaRPr lang="ru-RU" sz="1350" dirty="0"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28650" y="3886200"/>
            <a:ext cx="110269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371975" y="4362450"/>
            <a:ext cx="7283604" cy="1694038"/>
          </a:xfrm>
          <a:prstGeom prst="roundRect">
            <a:avLst>
              <a:gd name="adj" fmla="val 9478"/>
            </a:avLst>
          </a:prstGeom>
          <a:noFill/>
          <a:ln>
            <a:solidFill>
              <a:srgbClr val="8064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ans" panose="020B0503020203020204" pitchFamily="34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6634" y="4434204"/>
            <a:ext cx="665975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35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первыми в России стали проводить</a:t>
            </a:r>
            <a:r>
              <a:rPr lang="en-US" sz="135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индивидуальный ассессмент</a:t>
            </a:r>
          </a:p>
          <a:p>
            <a:pPr>
              <a:spcBef>
                <a:spcPts val="1200"/>
              </a:spcBef>
            </a:pPr>
            <a:r>
              <a:rPr lang="ru-RU" sz="135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разработали первую в России модель компетенций</a:t>
            </a:r>
          </a:p>
          <a:p>
            <a:pPr>
              <a:spcBef>
                <a:spcPts val="1200"/>
              </a:spcBef>
            </a:pPr>
            <a:r>
              <a:rPr lang="ru-RU" sz="135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разработали первый в России виртуальный центр оценки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―</a:t>
            </a:r>
            <a:r>
              <a:rPr lang="ru-RU" sz="135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5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Web@ssessment</a:t>
            </a:r>
            <a:endParaRPr lang="en-US" sz="1350" b="1" dirty="0"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135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разработали первый российский инструмент для</a:t>
            </a:r>
            <a:r>
              <a:rPr lang="en-US" sz="135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dirty="0"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оценки обучаемости и потенциала </a:t>
            </a:r>
            <a:r>
              <a:rPr lang="ru-RU" sz="1350" dirty="0">
                <a:latin typeface="Proxima Nova Rg" panose="02000506030000020004" pitchFamily="2" charset="0"/>
                <a:ea typeface="Tahoma" panose="020B0604030504040204" pitchFamily="34" charset="0"/>
                <a:cs typeface="Calibri" panose="020F0502020204030204" pitchFamily="34" charset="0"/>
              </a:rPr>
              <a:t>—</a:t>
            </a:r>
            <a:r>
              <a:rPr lang="ru-RU" sz="1350" dirty="0">
                <a:latin typeface="Proxima Nova Rg" panose="02000506030000020004" pitchFamily="2" charset="0"/>
                <a:cs typeface="Calibri" panose="020F0502020204030204" pitchFamily="34" charset="0"/>
              </a:rPr>
              <a:t> </a:t>
            </a:r>
            <a:r>
              <a:rPr lang="en-US" sz="1350" dirty="0">
                <a:latin typeface="Proxima Nova Rg" panose="02000506030000020004" pitchFamily="2" charset="0"/>
                <a:cs typeface="Calibri" panose="020F0502020204030204" pitchFamily="34" charset="0"/>
              </a:rPr>
              <a:t>Potential in Focus</a:t>
            </a:r>
          </a:p>
          <a:p>
            <a:pPr>
              <a:spcBef>
                <a:spcPts val="1200"/>
              </a:spcBef>
            </a:pPr>
            <a:endParaRPr lang="ru-RU" sz="1350" dirty="0"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ru-RU" sz="1350" b="1" dirty="0">
              <a:latin typeface="Proxima Nova Rg" panose="0200050603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417" y="257504"/>
            <a:ext cx="1200809" cy="56629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491699" y="645060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3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870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6"/>
          </p:nvPr>
        </p:nvSpPr>
        <p:spPr bwMode="auto">
          <a:xfrm>
            <a:off x="653285" y="1322584"/>
            <a:ext cx="11118873" cy="14287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ru-RU" sz="1800" dirty="0">
                <a:latin typeface="Proxima Nova Rg"/>
              </a:rPr>
              <a:t>Ситуации неопределенности способствуют повышению уровня тревожности и стресса. Длительное пребывание в таком состоянии может отрицательно сказаться на психологическом здоровье: человек, находящийся в состоянии стресса, постепенно теряет способность критически и объективно воспринимать информацию, становится менее работоспособным, его мотивация снижается.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ru-RU" sz="1800" dirty="0">
              <a:latin typeface="Proxima Nova Rg"/>
            </a:endParaRPr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534669" y="207985"/>
            <a:ext cx="8892059" cy="699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latin typeface="Proxima Nova Rg"/>
              </a:rPr>
              <a:t>В ситуации неопределенности </a:t>
            </a:r>
            <a:r>
              <a:rPr lang="ru-RU" sz="2800" b="1" dirty="0">
                <a:solidFill>
                  <a:srgbClr val="8064A2"/>
                </a:solidFill>
                <a:latin typeface="Proxima Nova Rg"/>
              </a:rPr>
              <a:t>работоспособность сотрудников падает</a:t>
            </a:r>
            <a:endParaRPr lang="ru-RU" sz="2800" dirty="0">
              <a:latin typeface="Proxima Nova Rg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91699" y="645060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3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0" name="Прямоугольник: скругленные углы 20">
            <a:extLst>
              <a:ext uri="{FF2B5EF4-FFF2-40B4-BE49-F238E27FC236}">
                <a16:creationId xmlns:a16="http://schemas.microsoft.com/office/drawing/2014/main" id="{43D5A9AB-5D3C-B64F-1A23-00622C3A1781}"/>
              </a:ext>
            </a:extLst>
          </p:cNvPr>
          <p:cNvSpPr/>
          <p:nvPr/>
        </p:nvSpPr>
        <p:spPr bwMode="auto">
          <a:xfrm>
            <a:off x="653285" y="3131980"/>
            <a:ext cx="3679800" cy="2717016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Proxima Nova Rg" panose="0200050603000002000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48040" y="6334780"/>
            <a:ext cx="58737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Proxima Nova Rg"/>
              </a:rPr>
              <a:t>Источники: Исследование Аналитического центра НАФИ, март 2022.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239844" y="3413269"/>
            <a:ext cx="250668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5BB3CA"/>
                </a:solidFill>
                <a:latin typeface="Proxima Nova Rg" panose="02000506030000020004" charset="0"/>
              </a:rPr>
              <a:t>70%</a:t>
            </a:r>
            <a:r>
              <a:rPr lang="ru-RU" sz="1600" dirty="0">
                <a:latin typeface="Proxima Nova Rg" panose="02000506030000020004" charset="0"/>
              </a:rPr>
              <a:t> </a:t>
            </a:r>
          </a:p>
          <a:p>
            <a:pPr algn="ctr"/>
            <a:r>
              <a:rPr lang="ru-RU" sz="1600" dirty="0">
                <a:latin typeface="Proxima Nova Rg" panose="02000506030000020004" charset="0"/>
              </a:rPr>
              <a:t>людей испытывают тревогу из-за социально-экономической ситуации</a:t>
            </a:r>
          </a:p>
        </p:txBody>
      </p:sp>
      <p:sp>
        <p:nvSpPr>
          <p:cNvPr id="26" name="Прямоугольник: скругленные углы 20">
            <a:extLst>
              <a:ext uri="{FF2B5EF4-FFF2-40B4-BE49-F238E27FC236}">
                <a16:creationId xmlns:a16="http://schemas.microsoft.com/office/drawing/2014/main" id="{43D5A9AB-5D3C-B64F-1A23-00622C3A1781}"/>
              </a:ext>
            </a:extLst>
          </p:cNvPr>
          <p:cNvSpPr/>
          <p:nvPr/>
        </p:nvSpPr>
        <p:spPr bwMode="auto">
          <a:xfrm>
            <a:off x="5599071" y="3693946"/>
            <a:ext cx="6173087" cy="1593084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Proxima Nova Rg" panose="020005060300000200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99191" y="4074989"/>
            <a:ext cx="5372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03233"/>
                </a:solidFill>
                <a:latin typeface="Proxima Nova Rg" panose="02000506030000020004" charset="0"/>
              </a:rPr>
              <a:t>Работа становится для многих </a:t>
            </a:r>
            <a:r>
              <a:rPr lang="ru-RU" sz="1600" b="1" dirty="0">
                <a:solidFill>
                  <a:srgbClr val="5BB3CA"/>
                </a:solidFill>
                <a:latin typeface="Proxima Nova Rg" panose="02000506030000020004" charset="0"/>
              </a:rPr>
              <a:t>опорой, гарантирующей стабильность,</a:t>
            </a:r>
            <a:r>
              <a:rPr lang="ru-RU" sz="1600" dirty="0">
                <a:solidFill>
                  <a:srgbClr val="303233"/>
                </a:solidFill>
                <a:latin typeface="Proxima Nova Rg" panose="02000506030000020004" charset="0"/>
              </a:rPr>
              <a:t> и </a:t>
            </a:r>
            <a:r>
              <a:rPr lang="ru-RU" sz="1600" b="1" dirty="0">
                <a:solidFill>
                  <a:srgbClr val="5BB3CA"/>
                </a:solidFill>
                <a:latin typeface="Proxima Nova Rg" panose="02000506030000020004" charset="0"/>
              </a:rPr>
              <a:t>возможностью</a:t>
            </a:r>
            <a:r>
              <a:rPr lang="ru-RU" sz="1600" dirty="0">
                <a:solidFill>
                  <a:srgbClr val="303233"/>
                </a:solidFill>
                <a:latin typeface="Proxima Nova Rg" panose="02000506030000020004" charset="0"/>
              </a:rPr>
              <a:t> </a:t>
            </a:r>
            <a:r>
              <a:rPr lang="ru-RU" sz="1600" b="1" dirty="0">
                <a:solidFill>
                  <a:srgbClr val="5BB3CA"/>
                </a:solidFill>
                <a:latin typeface="Proxima Nova Rg" panose="02000506030000020004" charset="0"/>
              </a:rPr>
              <a:t>переключить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872841674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/>
          </p:cNvSpPr>
          <p:nvPr/>
        </p:nvSpPr>
        <p:spPr bwMode="auto">
          <a:xfrm>
            <a:off x="534669" y="207985"/>
            <a:ext cx="8892059" cy="699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latin typeface="Proxima Nova Rg"/>
              </a:rPr>
              <a:t>За 100 лет представления о мотивации сотрудников </a:t>
            </a:r>
            <a:r>
              <a:rPr lang="ru-RU" sz="2800" b="1" dirty="0">
                <a:solidFill>
                  <a:srgbClr val="8064A2"/>
                </a:solidFill>
                <a:latin typeface="Proxima Nova Rg"/>
              </a:rPr>
              <a:t>значительно изменились</a:t>
            </a:r>
            <a:endParaRPr lang="ru-RU" sz="2800" b="1" dirty="0">
              <a:solidFill>
                <a:srgbClr val="8064A2"/>
              </a:solidFill>
              <a:latin typeface="Proxima Nova Rg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91699" y="645060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3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2" name="Прямоугольник 15">
            <a:extLst>
              <a:ext uri="{FF2B5EF4-FFF2-40B4-BE49-F238E27FC236}">
                <a16:creationId xmlns:a16="http://schemas.microsoft.com/office/drawing/2014/main" id="{D0B14335-7144-45C9-A846-0D5A6104A597}"/>
              </a:ext>
            </a:extLst>
          </p:cNvPr>
          <p:cNvSpPr/>
          <p:nvPr/>
        </p:nvSpPr>
        <p:spPr>
          <a:xfrm>
            <a:off x="4773978" y="5681161"/>
            <a:ext cx="3007925" cy="1015663"/>
          </a:xfrm>
          <a:prstGeom prst="rect">
            <a:avLst/>
          </a:prstGeom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100" dirty="0">
                <a:solidFill>
                  <a:srgbClr val="696969"/>
                </a:solidFill>
                <a:latin typeface="Proxima Nova Rg" panose="02000506030000020004" charset="0"/>
              </a:rPr>
              <a:t>Существуют две основные категории факторов оценки степени удовлетворённости от выполненной работы: факторы, удерживающие на работе, (гигиенические) и факторы, мотивирующие к работе.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1729AB-DBF8-4B85-82F4-24B400EC92CC}"/>
              </a:ext>
            </a:extLst>
          </p:cNvPr>
          <p:cNvSpPr txBox="1"/>
          <p:nvPr/>
        </p:nvSpPr>
        <p:spPr>
          <a:xfrm>
            <a:off x="1075431" y="4859527"/>
            <a:ext cx="2307771" cy="430887"/>
          </a:xfrm>
          <a:prstGeom prst="rect">
            <a:avLst/>
          </a:prstGeom>
          <a:noFill/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b="1" kern="0" dirty="0">
                <a:latin typeface="Proxima Nova Rg" panose="02000506030000020004" charset="0"/>
                <a:cs typeface="Arial"/>
                <a:sym typeface="Arial"/>
              </a:rPr>
              <a:t>Самоактуализация</a:t>
            </a:r>
            <a:endParaRPr lang="en-US" sz="1600" b="1" kern="0" dirty="0">
              <a:latin typeface="Proxima Nova Rg" panose="0200050603000002000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ru-RU" sz="1200" kern="0" dirty="0">
                <a:solidFill>
                  <a:srgbClr val="8064A2"/>
                </a:solidFill>
                <a:latin typeface="Proxima Nova Rg" panose="02000506030000020004" charset="0"/>
                <a:cs typeface="Arial"/>
                <a:sym typeface="Arial"/>
              </a:rPr>
              <a:t>Курт Гольдштейн</a:t>
            </a:r>
          </a:p>
        </p:txBody>
      </p:sp>
      <p:cxnSp>
        <p:nvCxnSpPr>
          <p:cNvPr id="53" name="Прямая соединительная линия 52"/>
          <p:cNvCxnSpPr>
            <a:endCxn id="23" idx="0"/>
          </p:cNvCxnSpPr>
          <p:nvPr/>
        </p:nvCxnSpPr>
        <p:spPr>
          <a:xfrm flipH="1">
            <a:off x="2229317" y="4267367"/>
            <a:ext cx="654047" cy="5921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15">
            <a:extLst>
              <a:ext uri="{FF2B5EF4-FFF2-40B4-BE49-F238E27FC236}">
                <a16:creationId xmlns:a16="http://schemas.microsoft.com/office/drawing/2014/main" id="{D0B14335-7144-45C9-A846-0D5A6104A597}"/>
              </a:ext>
            </a:extLst>
          </p:cNvPr>
          <p:cNvSpPr/>
          <p:nvPr/>
        </p:nvSpPr>
        <p:spPr bwMode="auto">
          <a:xfrm>
            <a:off x="8245667" y="4011383"/>
            <a:ext cx="1181061" cy="246221"/>
          </a:xfrm>
          <a:prstGeom prst="rect">
            <a:avLst/>
          </a:prstGeom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b="1" dirty="0">
                <a:latin typeface="Proxima Nova Rg" panose="02000506030000020004" charset="0"/>
              </a:rPr>
              <a:t>1970-е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B1729AB-DBF8-4B85-82F4-24B400EC92CC}"/>
              </a:ext>
            </a:extLst>
          </p:cNvPr>
          <p:cNvSpPr txBox="1"/>
          <p:nvPr/>
        </p:nvSpPr>
        <p:spPr bwMode="auto">
          <a:xfrm>
            <a:off x="1075431" y="1714392"/>
            <a:ext cx="2600206" cy="430887"/>
          </a:xfrm>
          <a:prstGeom prst="rect">
            <a:avLst/>
          </a:prstGeom>
          <a:noFill/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b="1" kern="0" dirty="0">
                <a:latin typeface="Proxima Nova Rg" panose="02000506030000020004" charset="0"/>
                <a:cs typeface="Arial"/>
                <a:sym typeface="Arial"/>
              </a:rPr>
              <a:t>Теория мотивации</a:t>
            </a:r>
            <a:endParaRPr lang="en-US" sz="1600" b="1" kern="0" dirty="0">
              <a:latin typeface="Proxima Nova Rg" panose="0200050603000002000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ru-RU" sz="1200" kern="0" dirty="0">
                <a:solidFill>
                  <a:srgbClr val="8064A2"/>
                </a:solidFill>
                <a:latin typeface="Proxima Nova Rg" panose="02000506030000020004" charset="0"/>
                <a:cs typeface="Arial"/>
                <a:sym typeface="Arial"/>
              </a:rPr>
              <a:t>Давид Макклелланд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1729AB-DBF8-4B85-82F4-24B400EC92CC}"/>
              </a:ext>
            </a:extLst>
          </p:cNvPr>
          <p:cNvSpPr txBox="1"/>
          <p:nvPr/>
        </p:nvSpPr>
        <p:spPr bwMode="auto">
          <a:xfrm>
            <a:off x="4773978" y="4990860"/>
            <a:ext cx="2635623" cy="677108"/>
          </a:xfrm>
          <a:prstGeom prst="rect">
            <a:avLst/>
          </a:prstGeom>
          <a:noFill/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b="1" kern="0" dirty="0">
                <a:latin typeface="Proxima Nova Rg" panose="02000506030000020004" charset="0"/>
                <a:cs typeface="Arial"/>
                <a:sym typeface="Arial"/>
              </a:rPr>
              <a:t>Двухфакторная теория мотивации </a:t>
            </a:r>
          </a:p>
          <a:p>
            <a:pPr>
              <a:buClr>
                <a:srgbClr val="000000"/>
              </a:buClr>
            </a:pPr>
            <a:r>
              <a:rPr lang="ru-RU" sz="1200" kern="0" dirty="0">
                <a:solidFill>
                  <a:srgbClr val="8064A2"/>
                </a:solidFill>
                <a:latin typeface="Proxima Nova Rg" panose="02000506030000020004" charset="0"/>
                <a:cs typeface="Arial"/>
                <a:sym typeface="Arial"/>
              </a:rPr>
              <a:t>Фредерик Герцберг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B1729AB-DBF8-4B85-82F4-24B400EC92CC}"/>
              </a:ext>
            </a:extLst>
          </p:cNvPr>
          <p:cNvSpPr txBox="1"/>
          <p:nvPr/>
        </p:nvSpPr>
        <p:spPr bwMode="auto">
          <a:xfrm>
            <a:off x="8255651" y="2045836"/>
            <a:ext cx="3048522" cy="430887"/>
          </a:xfrm>
          <a:prstGeom prst="rect">
            <a:avLst/>
          </a:prstGeom>
          <a:noFill/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b="1" kern="0" dirty="0">
                <a:latin typeface="Proxima Nova Rg" panose="02000506030000020004" charset="0"/>
                <a:cs typeface="Arial"/>
                <a:sym typeface="Arial"/>
              </a:rPr>
              <a:t>Теория характеристик труда</a:t>
            </a:r>
          </a:p>
          <a:p>
            <a:pPr>
              <a:buClr>
                <a:srgbClr val="000000"/>
              </a:buClr>
            </a:pPr>
            <a:r>
              <a:rPr lang="ru-RU" sz="1200" kern="0" dirty="0">
                <a:solidFill>
                  <a:srgbClr val="8064A2"/>
                </a:solidFill>
                <a:latin typeface="Proxima Nova Rg" panose="02000506030000020004" charset="0"/>
                <a:cs typeface="Arial"/>
                <a:sym typeface="Arial"/>
              </a:rPr>
              <a:t>Дж. Хакмен и Г. Р. Олдхам</a:t>
            </a:r>
          </a:p>
        </p:txBody>
      </p:sp>
      <p:cxnSp>
        <p:nvCxnSpPr>
          <p:cNvPr id="88" name="Прямая соединительная линия 87"/>
          <p:cNvCxnSpPr>
            <a:stCxn id="96" idx="2"/>
          </p:cNvCxnSpPr>
          <p:nvPr/>
        </p:nvCxnSpPr>
        <p:spPr bwMode="auto">
          <a:xfrm>
            <a:off x="2556325" y="3344612"/>
            <a:ext cx="327039" cy="5539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endCxn id="83" idx="0"/>
          </p:cNvCxnSpPr>
          <p:nvPr/>
        </p:nvCxnSpPr>
        <p:spPr bwMode="auto">
          <a:xfrm>
            <a:off x="5811249" y="4267367"/>
            <a:ext cx="280541" cy="7234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15">
            <a:extLst>
              <a:ext uri="{FF2B5EF4-FFF2-40B4-BE49-F238E27FC236}">
                <a16:creationId xmlns:a16="http://schemas.microsoft.com/office/drawing/2014/main" id="{D0B14335-7144-45C9-A846-0D5A6104A597}"/>
              </a:ext>
            </a:extLst>
          </p:cNvPr>
          <p:cNvSpPr/>
          <p:nvPr/>
        </p:nvSpPr>
        <p:spPr bwMode="auto">
          <a:xfrm>
            <a:off x="1075431" y="5321720"/>
            <a:ext cx="2961788" cy="1184940"/>
          </a:xfrm>
          <a:prstGeom prst="rect">
            <a:avLst/>
          </a:prstGeom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100" dirty="0">
                <a:solidFill>
                  <a:srgbClr val="696969"/>
                </a:solidFill>
                <a:latin typeface="Proxima Nova Rg" panose="02000506030000020004" charset="0"/>
              </a:rPr>
              <a:t>Самоактуализация – стремление человека к наиболее полному развитию своих личностных возможностей. Может быть основным побудителем человеческой деятельности. Понятие стало основой для развития гуманистической психологии. </a:t>
            </a:r>
          </a:p>
        </p:txBody>
      </p:sp>
      <p:sp>
        <p:nvSpPr>
          <p:cNvPr id="93" name="Прямоугольник 15">
            <a:extLst>
              <a:ext uri="{FF2B5EF4-FFF2-40B4-BE49-F238E27FC236}">
                <a16:creationId xmlns:a16="http://schemas.microsoft.com/office/drawing/2014/main" id="{D0B14335-7144-45C9-A846-0D5A6104A597}"/>
              </a:ext>
            </a:extLst>
          </p:cNvPr>
          <p:cNvSpPr/>
          <p:nvPr/>
        </p:nvSpPr>
        <p:spPr bwMode="auto">
          <a:xfrm>
            <a:off x="5281790" y="4029878"/>
            <a:ext cx="1242482" cy="246221"/>
          </a:xfrm>
          <a:prstGeom prst="rect">
            <a:avLst/>
          </a:prstGeom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b="1" dirty="0">
                <a:latin typeface="Proxima Nova Rg" panose="02000506030000020004" charset="0"/>
              </a:rPr>
              <a:t>1950-е</a:t>
            </a:r>
          </a:p>
        </p:txBody>
      </p:sp>
      <p:sp>
        <p:nvSpPr>
          <p:cNvPr id="96" name="Прямоугольник 15">
            <a:extLst>
              <a:ext uri="{FF2B5EF4-FFF2-40B4-BE49-F238E27FC236}">
                <a16:creationId xmlns:a16="http://schemas.microsoft.com/office/drawing/2014/main" id="{D0B14335-7144-45C9-A846-0D5A6104A597}"/>
              </a:ext>
            </a:extLst>
          </p:cNvPr>
          <p:cNvSpPr/>
          <p:nvPr/>
        </p:nvSpPr>
        <p:spPr bwMode="auto">
          <a:xfrm>
            <a:off x="1075431" y="2159672"/>
            <a:ext cx="2961788" cy="1184940"/>
          </a:xfrm>
          <a:prstGeom prst="rect">
            <a:avLst/>
          </a:prstGeom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100" dirty="0">
                <a:solidFill>
                  <a:srgbClr val="696969"/>
                </a:solidFill>
                <a:latin typeface="Proxima Nova Rg" panose="02000506030000020004" charset="0"/>
              </a:rPr>
              <a:t>Есть потребности: в причастности, во власти и в успехе. Есть два вида мотивации: мотивация к достижению успеха и мотивация избегания неудач. Мотивация к достижению успеха вырабатывается под воздействием поощрений.</a:t>
            </a:r>
          </a:p>
        </p:txBody>
      </p:sp>
      <p:cxnSp>
        <p:nvCxnSpPr>
          <p:cNvPr id="97" name="Прямая соединительная линия 96"/>
          <p:cNvCxnSpPr>
            <a:stCxn id="99" idx="2"/>
          </p:cNvCxnSpPr>
          <p:nvPr/>
        </p:nvCxnSpPr>
        <p:spPr bwMode="auto">
          <a:xfrm flipH="1">
            <a:off x="5811251" y="3132896"/>
            <a:ext cx="466690" cy="7709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7B1729AB-DBF8-4B85-82F4-24B400EC92CC}"/>
              </a:ext>
            </a:extLst>
          </p:cNvPr>
          <p:cNvSpPr txBox="1"/>
          <p:nvPr/>
        </p:nvSpPr>
        <p:spPr bwMode="auto">
          <a:xfrm>
            <a:off x="4773978" y="1466974"/>
            <a:ext cx="3260779" cy="430887"/>
          </a:xfrm>
          <a:prstGeom prst="rect">
            <a:avLst/>
          </a:prstGeom>
          <a:noFill/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b="1" kern="0" dirty="0">
                <a:latin typeface="Proxima Nova Rg" panose="02000506030000020004" charset="0"/>
                <a:cs typeface="Arial"/>
                <a:sym typeface="Arial"/>
              </a:rPr>
              <a:t>Оперантное обусловливание</a:t>
            </a:r>
            <a:endParaRPr lang="en-US" sz="1600" b="1" kern="0" dirty="0">
              <a:latin typeface="Proxima Nova Rg" panose="0200050603000002000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ru-RU" sz="1200" kern="0" dirty="0">
                <a:solidFill>
                  <a:srgbClr val="8064A2"/>
                </a:solidFill>
                <a:latin typeface="Proxima Nova Rg" panose="02000506030000020004" charset="0"/>
                <a:cs typeface="Arial"/>
                <a:sym typeface="Arial"/>
              </a:rPr>
              <a:t>Беррес Скиннер</a:t>
            </a:r>
          </a:p>
        </p:txBody>
      </p:sp>
      <p:sp>
        <p:nvSpPr>
          <p:cNvPr id="99" name="Прямоугольник 15">
            <a:extLst>
              <a:ext uri="{FF2B5EF4-FFF2-40B4-BE49-F238E27FC236}">
                <a16:creationId xmlns:a16="http://schemas.microsoft.com/office/drawing/2014/main" id="{D0B14335-7144-45C9-A846-0D5A6104A597}"/>
              </a:ext>
            </a:extLst>
          </p:cNvPr>
          <p:cNvSpPr/>
          <p:nvPr/>
        </p:nvSpPr>
        <p:spPr bwMode="auto">
          <a:xfrm>
            <a:off x="4773978" y="1947956"/>
            <a:ext cx="3007925" cy="1184940"/>
          </a:xfrm>
          <a:prstGeom prst="rect">
            <a:avLst/>
          </a:prstGeom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100" dirty="0">
                <a:solidFill>
                  <a:srgbClr val="696969"/>
                </a:solidFill>
                <a:latin typeface="Proxima Nova Rg" panose="02000506030000020004" charset="0"/>
              </a:rPr>
              <a:t>Внешнее стимулирование должно обеспечивать большую частоту реализации желательных моделей поведения субъектом, особенно если такое стимулирование следует непосредственно за демонстрацией им такого поведения. </a:t>
            </a:r>
          </a:p>
        </p:txBody>
      </p:sp>
      <p:sp>
        <p:nvSpPr>
          <p:cNvPr id="100" name="Прямоугольник 15">
            <a:extLst>
              <a:ext uri="{FF2B5EF4-FFF2-40B4-BE49-F238E27FC236}">
                <a16:creationId xmlns:a16="http://schemas.microsoft.com/office/drawing/2014/main" id="{D0B14335-7144-45C9-A846-0D5A6104A597}"/>
              </a:ext>
            </a:extLst>
          </p:cNvPr>
          <p:cNvSpPr/>
          <p:nvPr/>
        </p:nvSpPr>
        <p:spPr bwMode="auto">
          <a:xfrm>
            <a:off x="2430447" y="4023819"/>
            <a:ext cx="1129949" cy="246221"/>
          </a:xfrm>
          <a:prstGeom prst="rect">
            <a:avLst/>
          </a:prstGeom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b="1" dirty="0">
                <a:latin typeface="Proxima Nova Rg" panose="02000506030000020004" charset="0"/>
              </a:rPr>
              <a:t>1940-е</a:t>
            </a:r>
          </a:p>
        </p:txBody>
      </p:sp>
      <p:cxnSp>
        <p:nvCxnSpPr>
          <p:cNvPr id="101" name="Прямая соединительная линия 100"/>
          <p:cNvCxnSpPr>
            <a:stCxn id="102" idx="2"/>
          </p:cNvCxnSpPr>
          <p:nvPr/>
        </p:nvCxnSpPr>
        <p:spPr bwMode="auto">
          <a:xfrm flipH="1">
            <a:off x="8755854" y="3200598"/>
            <a:ext cx="988316" cy="7002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5">
            <a:extLst>
              <a:ext uri="{FF2B5EF4-FFF2-40B4-BE49-F238E27FC236}">
                <a16:creationId xmlns:a16="http://schemas.microsoft.com/office/drawing/2014/main" id="{D0B14335-7144-45C9-A846-0D5A6104A597}"/>
              </a:ext>
            </a:extLst>
          </p:cNvPr>
          <p:cNvSpPr/>
          <p:nvPr/>
        </p:nvSpPr>
        <p:spPr bwMode="auto">
          <a:xfrm>
            <a:off x="8255651" y="2523490"/>
            <a:ext cx="2977038" cy="677108"/>
          </a:xfrm>
          <a:prstGeom prst="rect">
            <a:avLst/>
          </a:prstGeom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100" dirty="0">
                <a:solidFill>
                  <a:srgbClr val="696969"/>
                </a:solidFill>
                <a:latin typeface="Proxima Nova Rg" panose="02000506030000020004" charset="0"/>
              </a:rPr>
              <a:t>Разнообразие, сложность, значимость решаемых задач, автономия и наличие обратной связи являются основными факторами,  влияющими на мотивацию.</a:t>
            </a:r>
          </a:p>
        </p:txBody>
      </p:sp>
      <p:sp>
        <p:nvSpPr>
          <p:cNvPr id="103" name="Прямоугольник 15">
            <a:extLst>
              <a:ext uri="{FF2B5EF4-FFF2-40B4-BE49-F238E27FC236}">
                <a16:creationId xmlns:a16="http://schemas.microsoft.com/office/drawing/2014/main" id="{D0B14335-7144-45C9-A846-0D5A6104A597}"/>
              </a:ext>
            </a:extLst>
          </p:cNvPr>
          <p:cNvSpPr/>
          <p:nvPr/>
        </p:nvSpPr>
        <p:spPr bwMode="auto">
          <a:xfrm>
            <a:off x="8313387" y="5239147"/>
            <a:ext cx="2919302" cy="846386"/>
          </a:xfrm>
          <a:prstGeom prst="rect">
            <a:avLst/>
          </a:prstGeom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100" dirty="0">
                <a:solidFill>
                  <a:srgbClr val="696969"/>
                </a:solidFill>
                <a:latin typeface="Proxima Nova Rg" panose="02000506030000020004" charset="0"/>
              </a:rPr>
              <a:t>Человеческое поведение определяется тремя универсальными и врожденными потребностями в автономии, компетентности и социальном взаимодействии.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B1729AB-DBF8-4B85-82F4-24B400EC92CC}"/>
              </a:ext>
            </a:extLst>
          </p:cNvPr>
          <p:cNvSpPr txBox="1"/>
          <p:nvPr/>
        </p:nvSpPr>
        <p:spPr bwMode="auto">
          <a:xfrm>
            <a:off x="8313387" y="4747991"/>
            <a:ext cx="2919302" cy="430887"/>
          </a:xfrm>
          <a:prstGeom prst="rect">
            <a:avLst/>
          </a:prstGeom>
          <a:noFill/>
        </p:spPr>
        <p:txBody>
          <a:bodyPr wrap="square" lIns="180000" tIns="0" rIns="0" bIns="0" anchor="t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b="1" kern="0" dirty="0">
                <a:latin typeface="Proxima Nova Rg" panose="02000506030000020004" charset="0"/>
                <a:cs typeface="Arial"/>
                <a:sym typeface="Arial"/>
              </a:rPr>
              <a:t>Теория самодетерминации</a:t>
            </a:r>
          </a:p>
          <a:p>
            <a:pPr>
              <a:buClr>
                <a:srgbClr val="000000"/>
              </a:buClr>
            </a:pPr>
            <a:r>
              <a:rPr lang="ru-RU" sz="1200" kern="0" dirty="0">
                <a:latin typeface="Proxima Nova Rg" panose="02000506030000020004" charset="0"/>
                <a:cs typeface="Arial"/>
                <a:sym typeface="Arial"/>
              </a:rPr>
              <a:t> </a:t>
            </a:r>
            <a:r>
              <a:rPr lang="ru-RU" sz="1200" kern="0" dirty="0">
                <a:solidFill>
                  <a:srgbClr val="8064A2"/>
                </a:solidFill>
                <a:latin typeface="Proxima Nova Rg" panose="02000506030000020004" charset="0"/>
                <a:cs typeface="Arial"/>
                <a:sym typeface="Arial"/>
              </a:rPr>
              <a:t>Эдвард Л. Деси и Ричард М. Райан</a:t>
            </a:r>
          </a:p>
        </p:txBody>
      </p:sp>
      <p:cxnSp>
        <p:nvCxnSpPr>
          <p:cNvPr id="105" name="Прямая соединительная линия 104"/>
          <p:cNvCxnSpPr>
            <a:endCxn id="104" idx="0"/>
          </p:cNvCxnSpPr>
          <p:nvPr/>
        </p:nvCxnSpPr>
        <p:spPr bwMode="auto">
          <a:xfrm>
            <a:off x="8755853" y="4267367"/>
            <a:ext cx="1017185" cy="48062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flipV="1">
            <a:off x="1075431" y="3976514"/>
            <a:ext cx="10228742" cy="34869"/>
          </a:xfrm>
          <a:prstGeom prst="straightConnector1">
            <a:avLst/>
          </a:prstGeom>
          <a:ln w="28575">
            <a:solidFill>
              <a:srgbClr val="8064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5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6"/>
          </p:nvPr>
        </p:nvSpPr>
        <p:spPr bwMode="auto">
          <a:xfrm>
            <a:off x="653285" y="1322584"/>
            <a:ext cx="11118873" cy="142879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ru-RU" sz="1800" dirty="0">
                <a:latin typeface="Proxima Nova Rg"/>
              </a:rPr>
              <a:t>Важным условием эффективности сотрудников на рабочем месте являются не только их способности и компетенции, но и уровень их вовлеченности в работу — </a:t>
            </a:r>
            <a:r>
              <a:rPr lang="ru-RU" sz="1800" b="1" dirty="0">
                <a:solidFill>
                  <a:srgbClr val="00CD7C"/>
                </a:solidFill>
                <a:latin typeface="Proxima Nova Rg"/>
              </a:rPr>
              <a:t>мотивация</a:t>
            </a:r>
            <a:r>
              <a:rPr lang="ru-RU" sz="1800" dirty="0">
                <a:latin typeface="Proxima Nova Rg"/>
              </a:rPr>
              <a:t>. Научно доказано, что мотивированные сотрудники лучше работают</a:t>
            </a:r>
            <a:r>
              <a:rPr lang="en-US" sz="1800" dirty="0">
                <a:latin typeface="Proxima Nova Rg"/>
              </a:rPr>
              <a:t> </a:t>
            </a:r>
            <a:r>
              <a:rPr lang="ru-RU" sz="1800" dirty="0">
                <a:latin typeface="Proxima Nova Rg"/>
              </a:rPr>
              <a:t>и меньше стремятся покинуть организацию. </a:t>
            </a:r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597430" y="202662"/>
            <a:ext cx="8892059" cy="699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srgbClr val="8064A2"/>
                </a:solidFill>
                <a:latin typeface="Proxima Nova Rg"/>
              </a:rPr>
              <a:t>Мотивированные сотрудники </a:t>
            </a:r>
            <a:r>
              <a:rPr lang="ru-RU" sz="2800" dirty="0">
                <a:latin typeface="Proxima Nova Rg"/>
              </a:rPr>
              <a:t>более результативны</a:t>
            </a:r>
            <a:endParaRPr lang="ru-RU" sz="2800" dirty="0">
              <a:latin typeface="Proxima Nova Rg"/>
              <a:cs typeface="Arial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D140D716-EED0-B44E-C34B-6FCB922E2C22}"/>
              </a:ext>
            </a:extLst>
          </p:cNvPr>
          <p:cNvSpPr/>
          <p:nvPr/>
        </p:nvSpPr>
        <p:spPr>
          <a:xfrm>
            <a:off x="653364" y="4453825"/>
            <a:ext cx="6216315" cy="1260000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1849371" y="4804077"/>
            <a:ext cx="3998887" cy="55949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39178" indent="-239178" algn="l" defTabSz="914400" rtl="0" eaLnBrk="1" latinLnBrk="0" hangingPunct="1">
              <a:lnSpc>
                <a:spcPts val="1867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/>
              <a:buChar char="§"/>
              <a:defRPr sz="1467" kern="1200" spc="5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9673" indent="-179913" algn="l" defTabSz="478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/>
              <a:buChar char="§"/>
              <a:defRPr sz="1400" kern="1200" spc="5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9002" indent="-148163" algn="l" defTabSz="91440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400"/>
              </a:spcAft>
              <a:buClr>
                <a:schemeClr val="tx1"/>
              </a:buClr>
              <a:buFont typeface="Arial"/>
              <a:buChar char="–"/>
              <a:defRPr sz="1267" kern="1200" spc="5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649" indent="-120648" algn="l" defTabSz="33620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/>
              <a:buChar char="§"/>
              <a:defRPr sz="1067" i="1" kern="1200" spc="5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3123" indent="-363860" algn="l" defTabSz="914400" rtl="0" eaLnBrk="1" latinLnBrk="0" hangingPunct="1">
              <a:lnSpc>
                <a:spcPct val="90000"/>
              </a:lnSpc>
              <a:spcBef>
                <a:spcPts val="805"/>
              </a:spcBef>
              <a:buClr>
                <a:schemeClr val="accent1"/>
              </a:buClr>
              <a:buFont typeface="Wingdings"/>
              <a:buChar char="§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ru-RU" sz="1600" dirty="0">
                <a:latin typeface="Proxima Nova Rg"/>
              </a:rPr>
              <a:t>Мотивированные сотрудники </a:t>
            </a:r>
            <a:r>
              <a:rPr lang="ru-RU" sz="1600" b="1" dirty="0">
                <a:solidFill>
                  <a:srgbClr val="00CD7C"/>
                </a:solidFill>
                <a:latin typeface="Proxima Nova Rg"/>
              </a:rPr>
              <a:t>меньше хотят уйти</a:t>
            </a:r>
            <a:r>
              <a:rPr lang="ru-RU" sz="1600" dirty="0">
                <a:latin typeface="Proxima Nova Rg"/>
              </a:rPr>
              <a:t> </a:t>
            </a:r>
            <a:r>
              <a:rPr lang="ru-RU" sz="1600" b="1" dirty="0">
                <a:solidFill>
                  <a:srgbClr val="00CD7C"/>
                </a:solidFill>
                <a:latin typeface="Proxima Nova Rg"/>
              </a:rPr>
              <a:t>из организации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8040" y="6334780"/>
            <a:ext cx="7066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Proxima Nova Rg"/>
              </a:rPr>
              <a:t>Источники: </a:t>
            </a:r>
            <a:r>
              <a:rPr lang="ru-RU" sz="1400" dirty="0" err="1">
                <a:solidFill>
                  <a:schemeClr val="bg1">
                    <a:lumMod val="65000"/>
                  </a:schemeClr>
                </a:solidFill>
                <a:latin typeface="Proxima Nova Rg"/>
              </a:rPr>
              <a:t>Harter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Proxima Nova Rg"/>
              </a:rPr>
              <a:t>, </a:t>
            </a:r>
            <a:r>
              <a:rPr lang="ru-RU" sz="1400" dirty="0" err="1">
                <a:solidFill>
                  <a:schemeClr val="bg1">
                    <a:lumMod val="65000"/>
                  </a:schemeClr>
                </a:solidFill>
                <a:latin typeface="Proxima Nova Rg"/>
              </a:rPr>
              <a:t>Schmidt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Proxima Nova Rg"/>
              </a:rPr>
              <a:t>, &amp; </a:t>
            </a:r>
            <a:r>
              <a:rPr lang="ru-RU" sz="1400" dirty="0" err="1">
                <a:solidFill>
                  <a:schemeClr val="bg1">
                    <a:lumMod val="65000"/>
                  </a:schemeClr>
                </a:solidFill>
                <a:latin typeface="Proxima Nova Rg"/>
              </a:rPr>
              <a:t>Hayes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Proxima Nova Rg"/>
              </a:rPr>
              <a:t>, 2002;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Proxima Nova Rg"/>
              </a:rPr>
              <a:t>Harter, Schmidt,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Proxima Nova Rg"/>
              </a:rPr>
              <a:t>Killham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Proxima Nova Rg"/>
              </a:rPr>
              <a:t>, &amp; Agrawal, 2009</a:t>
            </a:r>
          </a:p>
          <a:p>
            <a:pPr algn="ctr">
              <a:defRPr/>
            </a:pPr>
            <a:endParaRPr lang="ru-RU" sz="1400" dirty="0">
              <a:solidFill>
                <a:schemeClr val="bg1">
                  <a:lumMod val="65000"/>
                </a:schemeClr>
              </a:solidFill>
              <a:latin typeface="Proxima Nova Rg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3D5A9AB-5D3C-B64F-1A23-00622C3A1781}"/>
              </a:ext>
            </a:extLst>
          </p:cNvPr>
          <p:cNvSpPr/>
          <p:nvPr/>
        </p:nvSpPr>
        <p:spPr>
          <a:xfrm>
            <a:off x="653364" y="2997512"/>
            <a:ext cx="6216315" cy="1260812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1849371" y="3335296"/>
            <a:ext cx="3998887" cy="583417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39178" indent="-239178" algn="l" defTabSz="914400" rtl="0" eaLnBrk="1" latinLnBrk="0" hangingPunct="1">
              <a:lnSpc>
                <a:spcPts val="1867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10000"/>
              <a:buFont typeface="Wingdings"/>
              <a:buChar char="§"/>
              <a:defRPr sz="1467" kern="1200" spc="5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29673" indent="-179913" algn="l" defTabSz="478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>
                <a:schemeClr val="bg2">
                  <a:lumMod val="50000"/>
                </a:schemeClr>
              </a:buClr>
              <a:buSzPct val="95000"/>
              <a:buFont typeface="Wingdings"/>
              <a:buChar char="§"/>
              <a:defRPr sz="1400" kern="1200" spc="5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9002" indent="-148163" algn="l" defTabSz="91440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400"/>
              </a:spcAft>
              <a:buClr>
                <a:schemeClr val="tx1"/>
              </a:buClr>
              <a:buFont typeface="Arial"/>
              <a:buChar char="–"/>
              <a:defRPr sz="1267" kern="1200" spc="5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649" indent="-120648" algn="l" defTabSz="336200" rtl="0" eaLnBrk="1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bg2">
                  <a:lumMod val="25000"/>
                </a:schemeClr>
              </a:buClr>
              <a:buFont typeface="Wingdings"/>
              <a:buChar char="§"/>
              <a:defRPr sz="1067" i="1" kern="1200" spc="5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3123" indent="-363860" algn="l" defTabSz="914400" rtl="0" eaLnBrk="1" latinLnBrk="0" hangingPunct="1">
              <a:lnSpc>
                <a:spcPct val="90000"/>
              </a:lnSpc>
              <a:spcBef>
                <a:spcPts val="805"/>
              </a:spcBef>
              <a:buClr>
                <a:schemeClr val="accent1"/>
              </a:buClr>
              <a:buFont typeface="Wingdings"/>
              <a:buChar char="§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ru-RU" sz="1600" dirty="0">
                <a:latin typeface="Proxima Nova Rg"/>
              </a:rPr>
              <a:t>Мотивированные сотрудники </a:t>
            </a:r>
            <a:r>
              <a:rPr lang="ru-RU" sz="1600" b="1" dirty="0">
                <a:solidFill>
                  <a:srgbClr val="00CD7C"/>
                </a:solidFill>
                <a:latin typeface="Proxima Nova Rg"/>
              </a:rPr>
              <a:t>более эффективны в работе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E2CC5985-48B1-3142-3488-CB6A916765B1}"/>
              </a:ext>
            </a:extLst>
          </p:cNvPr>
          <p:cNvSpPr/>
          <p:nvPr/>
        </p:nvSpPr>
        <p:spPr>
          <a:xfrm>
            <a:off x="939454" y="3269241"/>
            <a:ext cx="715528" cy="715528"/>
          </a:xfrm>
          <a:prstGeom prst="ellipse">
            <a:avLst/>
          </a:prstGeom>
          <a:solidFill>
            <a:srgbClr val="00CD7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D598145-C6CB-577C-6EE1-CF39124BE2C0}"/>
              </a:ext>
            </a:extLst>
          </p:cNvPr>
          <p:cNvSpPr/>
          <p:nvPr/>
        </p:nvSpPr>
        <p:spPr>
          <a:xfrm>
            <a:off x="939454" y="4700763"/>
            <a:ext cx="715528" cy="715528"/>
          </a:xfrm>
          <a:prstGeom prst="ellipse">
            <a:avLst/>
          </a:prstGeom>
          <a:solidFill>
            <a:srgbClr val="00CD7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63485C-3617-54F4-A6E6-8D2A3F032F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218" y="3411770"/>
            <a:ext cx="430470" cy="4304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374F02E-6373-70CD-995A-60937BCA3FE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1218" y="4858779"/>
            <a:ext cx="432000" cy="432000"/>
          </a:xfrm>
          <a:prstGeom prst="rect">
            <a:avLst/>
          </a:prstGeom>
        </p:spPr>
      </p:pic>
      <p:sp>
        <p:nvSpPr>
          <p:cNvPr id="18" name="Прямоугольник: скругленные углы 20">
            <a:extLst>
              <a:ext uri="{FF2B5EF4-FFF2-40B4-BE49-F238E27FC236}">
                <a16:creationId xmlns:a16="http://schemas.microsoft.com/office/drawing/2014/main" id="{43D5A9AB-5D3C-B64F-1A23-00622C3A1781}"/>
              </a:ext>
            </a:extLst>
          </p:cNvPr>
          <p:cNvSpPr/>
          <p:nvPr/>
        </p:nvSpPr>
        <p:spPr bwMode="auto">
          <a:xfrm>
            <a:off x="8092363" y="2997512"/>
            <a:ext cx="3679800" cy="2717016"/>
          </a:xfrm>
          <a:prstGeom prst="roundRect">
            <a:avLst>
              <a:gd name="adj" fmla="val 4655"/>
            </a:avLst>
          </a:prstGeom>
          <a:solidFill>
            <a:srgbClr val="00CD7C"/>
          </a:solidFill>
          <a:ln>
            <a:noFill/>
          </a:ln>
          <a:effectLst>
            <a:outerShdw blurRad="7112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Proxima Nova Rg" panose="020005060300000200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30208" y="3448079"/>
            <a:ext cx="28041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Proxima Nova Rg" panose="02000506030000020004" charset="0"/>
              </a:rPr>
              <a:t>Необходимо оценивать содержание мотивации сотрудника, чтобы повысить его результативность и предотвратить уход из организации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91699" y="645060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3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518981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8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Прямоугольник: скругленные углы 2">
            <a:extLst>
              <a:ext uri="{FF2B5EF4-FFF2-40B4-BE49-F238E27FC236}">
                <a16:creationId xmlns:a16="http://schemas.microsoft.com/office/drawing/2014/main" id="{E0A45E19-1D0A-8079-1A76-10347023217E}"/>
              </a:ext>
            </a:extLst>
          </p:cNvPr>
          <p:cNvSpPr/>
          <p:nvPr/>
        </p:nvSpPr>
        <p:spPr bwMode="auto">
          <a:xfrm>
            <a:off x="4606423" y="1637544"/>
            <a:ext cx="3299465" cy="4577276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5">
            <a:extLst>
              <a:ext uri="{FF2B5EF4-FFF2-40B4-BE49-F238E27FC236}">
                <a16:creationId xmlns:a16="http://schemas.microsoft.com/office/drawing/2014/main" id="{52D4E4A3-C713-F1AA-3671-58EC072FB958}"/>
              </a:ext>
            </a:extLst>
          </p:cNvPr>
          <p:cNvSpPr/>
          <p:nvPr/>
        </p:nvSpPr>
        <p:spPr bwMode="auto">
          <a:xfrm>
            <a:off x="8372999" y="1637542"/>
            <a:ext cx="3299465" cy="4577276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:a16="http://schemas.microsoft.com/office/drawing/2014/main" id="{86397209-2F45-A711-46C0-E861CC72912F}"/>
              </a:ext>
            </a:extLst>
          </p:cNvPr>
          <p:cNvSpPr/>
          <p:nvPr/>
        </p:nvSpPr>
        <p:spPr bwMode="auto">
          <a:xfrm>
            <a:off x="839847" y="1637542"/>
            <a:ext cx="3299465" cy="4577278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658041" y="173718"/>
            <a:ext cx="8892059" cy="699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latin typeface="Proxima Nova Rg"/>
              </a:rPr>
              <a:t>Есть много способов измерения мотивации, однако все из них </a:t>
            </a:r>
            <a:r>
              <a:rPr lang="ru-RU" sz="2800" b="1" dirty="0">
                <a:solidFill>
                  <a:srgbClr val="8064A2"/>
                </a:solidFill>
                <a:latin typeface="Proxima Nova Rg"/>
              </a:rPr>
              <a:t>имеют свои недостатки</a:t>
            </a:r>
            <a:endParaRPr lang="ru-RU" sz="2800" dirty="0">
              <a:latin typeface="Proxima Nova Rg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91699" y="6450602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3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5BBD99F2-D550-44BA-974F-DB36689786F8}"/>
              </a:ext>
            </a:extLst>
          </p:cNvPr>
          <p:cNvSpPr txBox="1">
            <a:spLocks/>
          </p:cNvSpPr>
          <p:nvPr/>
        </p:nvSpPr>
        <p:spPr>
          <a:xfrm>
            <a:off x="4777750" y="2716663"/>
            <a:ext cx="2931097" cy="490537"/>
          </a:xfrm>
          <a:prstGeom prst="rect">
            <a:avLst/>
          </a:prstGeom>
        </p:spPr>
        <p:txBody>
          <a:bodyPr anchor="t"/>
          <a:lstStyle>
            <a:lvl1pPr marL="113777" indent="-113777" algn="l" defTabSz="455104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29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879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6429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8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E33669"/>
                </a:solidFill>
                <a:latin typeface="Proxima Nova Lt" panose="02000506030000020004" charset="0"/>
              </a:rPr>
              <a:t>Опросы вовлеченности</a:t>
            </a:r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id="{34B82AE1-945A-48B7-8E4C-83197B8FD1D4}"/>
              </a:ext>
            </a:extLst>
          </p:cNvPr>
          <p:cNvSpPr txBox="1">
            <a:spLocks/>
          </p:cNvSpPr>
          <p:nvPr/>
        </p:nvSpPr>
        <p:spPr>
          <a:xfrm>
            <a:off x="1243881" y="2716663"/>
            <a:ext cx="2562146" cy="489858"/>
          </a:xfrm>
          <a:prstGeom prst="rect">
            <a:avLst/>
          </a:prstGeom>
        </p:spPr>
        <p:txBody>
          <a:bodyPr anchor="t"/>
          <a:lstStyle>
            <a:lvl1pPr marL="113777" indent="-113777" algn="l" defTabSz="455104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29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879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6429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8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966CB8"/>
                </a:solidFill>
                <a:latin typeface="Proxima Nova Lt" panose="02000506030000020004" charset="0"/>
              </a:rPr>
              <a:t>Классические опросники мотивации</a:t>
            </a:r>
            <a:endParaRPr lang="ru-RU" sz="1800" dirty="0">
              <a:solidFill>
                <a:srgbClr val="966CB8"/>
              </a:solidFill>
              <a:latin typeface="Proxima Nova Lt" panose="02000506030000020004" charset="0"/>
            </a:endParaRPr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id="{C6AAE5ED-F4A7-4E09-A377-CFDDE4DF1204}"/>
              </a:ext>
            </a:extLst>
          </p:cNvPr>
          <p:cNvSpPr txBox="1">
            <a:spLocks/>
          </p:cNvSpPr>
          <p:nvPr/>
        </p:nvSpPr>
        <p:spPr>
          <a:xfrm>
            <a:off x="9108957" y="2716663"/>
            <a:ext cx="1872000" cy="490537"/>
          </a:xfrm>
          <a:prstGeom prst="rect">
            <a:avLst/>
          </a:prstGeom>
        </p:spPr>
        <p:txBody>
          <a:bodyPr anchor="t"/>
          <a:lstStyle>
            <a:lvl1pPr marL="113777" indent="-113777" algn="l" defTabSz="455104" rtl="0" eaLnBrk="1" latinLnBrk="0" hangingPunct="1">
              <a:lnSpc>
                <a:spcPct val="90000"/>
              </a:lnSpc>
              <a:spcBef>
                <a:spcPts val="498"/>
              </a:spcBef>
              <a:buFont typeface="Arial" panose="020B0604020202020204" pitchFamily="34" charset="0"/>
              <a:buChar char="•"/>
              <a:defRPr sz="1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1329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879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6429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8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00CD7C"/>
                </a:solidFill>
                <a:latin typeface="Proxima Nova Lt" panose="02000506030000020004" charset="0"/>
              </a:rPr>
              <a:t>Интервью</a:t>
            </a:r>
          </a:p>
        </p:txBody>
      </p:sp>
      <p:sp>
        <p:nvSpPr>
          <p:cNvPr id="38" name="Объект 1">
            <a:extLst>
              <a:ext uri="{FF2B5EF4-FFF2-40B4-BE49-F238E27FC236}">
                <a16:creationId xmlns:a16="http://schemas.microsoft.com/office/drawing/2014/main" id="{1B2974F9-25DD-4928-9BC0-F18DB8D681E2}"/>
              </a:ext>
            </a:extLst>
          </p:cNvPr>
          <p:cNvSpPr txBox="1">
            <a:spLocks/>
          </p:cNvSpPr>
          <p:nvPr/>
        </p:nvSpPr>
        <p:spPr>
          <a:xfrm>
            <a:off x="1240040" y="3543106"/>
            <a:ext cx="2565987" cy="720000"/>
          </a:xfrm>
          <a:prstGeom prst="rect">
            <a:avLst/>
          </a:prstGeom>
        </p:spPr>
        <p:txBody>
          <a:bodyPr lIns="0" tIns="0"/>
          <a:lstStyle>
            <a:lvl1pPr marL="179388" indent="-179388" algn="l" defTabSz="455104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1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2263" indent="-134938" algn="l" defTabSz="3587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05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11125" algn="l" defTabSz="45510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95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90488" algn="l" defTabSz="25215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800" i="1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374" indent="-272902" algn="l" defTabSz="455104" rtl="0" eaLnBrk="1" latinLnBrk="0" hangingPunct="1">
              <a:lnSpc>
                <a:spcPct val="90000"/>
              </a:lnSpc>
              <a:spcBef>
                <a:spcPts val="604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8064A2"/>
              </a:buClr>
            </a:pPr>
            <a:r>
              <a:rPr lang="ru-RU" sz="1600" dirty="0">
                <a:latin typeface="Proxima Nova Rg" panose="02000506030000020004" charset="0"/>
              </a:rPr>
              <a:t>Основаны на авторских теориях; </a:t>
            </a:r>
            <a:endParaRPr lang="en-US" sz="1600" dirty="0">
              <a:latin typeface="Proxima Nova Rg" panose="02000506030000020004" charset="0"/>
            </a:endParaRPr>
          </a:p>
          <a:p>
            <a:pPr>
              <a:lnSpc>
                <a:spcPct val="100000"/>
              </a:lnSpc>
              <a:buClr>
                <a:srgbClr val="8064A2"/>
              </a:buClr>
            </a:pPr>
            <a:r>
              <a:rPr lang="ru-RU" sz="1600" dirty="0">
                <a:latin typeface="Proxima Nova Rg" panose="02000506030000020004" charset="0"/>
              </a:rPr>
              <a:t>Слабо экстраполируются на организационный контекст;</a:t>
            </a:r>
          </a:p>
          <a:p>
            <a:pPr>
              <a:lnSpc>
                <a:spcPct val="100000"/>
              </a:lnSpc>
              <a:buClr>
                <a:srgbClr val="8064A2"/>
              </a:buClr>
            </a:pPr>
            <a:r>
              <a:rPr lang="ru-RU" sz="1600" dirty="0">
                <a:latin typeface="Proxima Nova Rg" panose="02000506030000020004" charset="0"/>
              </a:rPr>
              <a:t>Не защищены от социальной желательности.</a:t>
            </a:r>
          </a:p>
        </p:txBody>
      </p:sp>
      <p:sp>
        <p:nvSpPr>
          <p:cNvPr id="40" name="Объект 1">
            <a:extLst>
              <a:ext uri="{FF2B5EF4-FFF2-40B4-BE49-F238E27FC236}">
                <a16:creationId xmlns:a16="http://schemas.microsoft.com/office/drawing/2014/main" id="{D8074C58-69C4-4A7D-85BA-A17CEDD9592A}"/>
              </a:ext>
            </a:extLst>
          </p:cNvPr>
          <p:cNvSpPr txBox="1">
            <a:spLocks/>
          </p:cNvSpPr>
          <p:nvPr/>
        </p:nvSpPr>
        <p:spPr>
          <a:xfrm>
            <a:off x="8790507" y="3543107"/>
            <a:ext cx="2623719" cy="1619976"/>
          </a:xfrm>
          <a:prstGeom prst="rect">
            <a:avLst/>
          </a:prstGeom>
        </p:spPr>
        <p:txBody>
          <a:bodyPr lIns="0" tIns="0"/>
          <a:lstStyle>
            <a:lvl1pPr marL="179388" indent="-179388" algn="l" defTabSz="455104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1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2263" indent="-134938" algn="l" defTabSz="3587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05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11125" algn="l" defTabSz="45510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95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90488" algn="l" defTabSz="25215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800" i="1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374" indent="-272902" algn="l" defTabSz="455104" rtl="0" eaLnBrk="1" latinLnBrk="0" hangingPunct="1">
              <a:lnSpc>
                <a:spcPct val="90000"/>
              </a:lnSpc>
              <a:spcBef>
                <a:spcPts val="604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0CD7C"/>
              </a:buClr>
            </a:pPr>
            <a:r>
              <a:rPr lang="ru-RU" sz="1600" dirty="0">
                <a:latin typeface="Proxima Nova Rg" panose="02000506030000020004" charset="0"/>
              </a:rPr>
              <a:t>Требуют наличия хорошо обученных экспертов;</a:t>
            </a:r>
          </a:p>
          <a:p>
            <a:pPr>
              <a:buClr>
                <a:srgbClr val="00CD7C"/>
              </a:buClr>
            </a:pPr>
            <a:r>
              <a:rPr lang="ru-RU" sz="1600" dirty="0">
                <a:latin typeface="Proxima Nova Rg" panose="02000506030000020004" charset="0"/>
              </a:rPr>
              <a:t>Необходимо время и ресурсы для проведения.</a:t>
            </a:r>
          </a:p>
          <a:p>
            <a:pPr>
              <a:lnSpc>
                <a:spcPct val="100000"/>
              </a:lnSpc>
              <a:buClr>
                <a:srgbClr val="00CD7C"/>
              </a:buClr>
            </a:pPr>
            <a:endParaRPr lang="ru-RU" sz="1600" dirty="0">
              <a:latin typeface="Proxima Nova Rg" panose="0200050603000002000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01F2DBFC-8EE0-2EB6-974F-F56F479720A3}"/>
              </a:ext>
            </a:extLst>
          </p:cNvPr>
          <p:cNvSpPr/>
          <p:nvPr/>
        </p:nvSpPr>
        <p:spPr bwMode="auto">
          <a:xfrm>
            <a:off x="5883298" y="1826286"/>
            <a:ext cx="720000" cy="720000"/>
          </a:xfrm>
          <a:prstGeom prst="ellipse">
            <a:avLst/>
          </a:prstGeom>
          <a:solidFill>
            <a:srgbClr val="E33669">
              <a:alpha val="40000"/>
            </a:srgbClr>
          </a:solidFill>
          <a:ln>
            <a:noFill/>
          </a:ln>
          <a:effectLst>
            <a:outerShdw blurRad="1778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75117A34-5F56-2B75-1D82-1ED1FD58E53F}"/>
              </a:ext>
            </a:extLst>
          </p:cNvPr>
          <p:cNvSpPr/>
          <p:nvPr/>
        </p:nvSpPr>
        <p:spPr bwMode="auto">
          <a:xfrm>
            <a:off x="2164954" y="1825606"/>
            <a:ext cx="720000" cy="720000"/>
          </a:xfrm>
          <a:prstGeom prst="ellipse">
            <a:avLst/>
          </a:prstGeom>
          <a:solidFill>
            <a:srgbClr val="8064A2">
              <a:alpha val="40000"/>
            </a:srgbClr>
          </a:solidFill>
          <a:ln>
            <a:noFill/>
          </a:ln>
          <a:effectLst>
            <a:outerShdw blurRad="1778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01F2DBFC-8EE0-2EB6-974F-F56F479720A3}"/>
              </a:ext>
            </a:extLst>
          </p:cNvPr>
          <p:cNvSpPr/>
          <p:nvPr/>
        </p:nvSpPr>
        <p:spPr bwMode="auto">
          <a:xfrm>
            <a:off x="9684957" y="1826286"/>
            <a:ext cx="720000" cy="720000"/>
          </a:xfrm>
          <a:prstGeom prst="ellipse">
            <a:avLst/>
          </a:prstGeom>
          <a:solidFill>
            <a:srgbClr val="00CD7C">
              <a:alpha val="40000"/>
            </a:srgbClr>
          </a:solidFill>
          <a:ln>
            <a:noFill/>
          </a:ln>
          <a:effectLst>
            <a:outerShdw blurRad="1778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бъект 1">
            <a:extLst>
              <a:ext uri="{FF2B5EF4-FFF2-40B4-BE49-F238E27FC236}">
                <a16:creationId xmlns:a16="http://schemas.microsoft.com/office/drawing/2014/main" id="{1B2974F9-25DD-4928-9BC0-F18DB8D681E2}"/>
              </a:ext>
            </a:extLst>
          </p:cNvPr>
          <p:cNvSpPr txBox="1">
            <a:spLocks/>
          </p:cNvSpPr>
          <p:nvPr/>
        </p:nvSpPr>
        <p:spPr bwMode="auto">
          <a:xfrm>
            <a:off x="4925918" y="3543106"/>
            <a:ext cx="2634759" cy="1619977"/>
          </a:xfrm>
          <a:prstGeom prst="rect">
            <a:avLst/>
          </a:prstGeom>
        </p:spPr>
        <p:txBody>
          <a:bodyPr lIns="0" tIns="0"/>
          <a:lstStyle>
            <a:lvl1pPr marL="179388" indent="-179388" algn="l" defTabSz="455104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100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2263" indent="-134938" algn="l" defTabSz="3587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>
                  <a:lumMod val="50000"/>
                </a:schemeClr>
              </a:buClr>
              <a:buSzPct val="95000"/>
              <a:buFont typeface="Wingdings" panose="05000000000000000000" pitchFamily="2" charset="2"/>
              <a:buChar char="§"/>
              <a:defRPr sz="105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11125" algn="l" defTabSz="455104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950" kern="12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90488" algn="l" defTabSz="25215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§"/>
              <a:defRPr sz="800" i="1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374" indent="-272902" algn="l" defTabSz="455104" rtl="0" eaLnBrk="1" latinLnBrk="0" hangingPunct="1">
              <a:lnSpc>
                <a:spcPct val="90000"/>
              </a:lnSpc>
              <a:spcBef>
                <a:spcPts val="604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8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E33669"/>
              </a:buClr>
            </a:pPr>
            <a:r>
              <a:rPr lang="ru-RU" sz="1600" dirty="0">
                <a:latin typeface="Proxima Nova Rg" panose="02000506030000020004" charset="0"/>
              </a:rPr>
              <a:t>Позволяют понять проблему на макро уровне, но не дают возможности углубится в специфику мотивации отдельных людей;</a:t>
            </a:r>
          </a:p>
          <a:p>
            <a:pPr>
              <a:lnSpc>
                <a:spcPct val="100000"/>
              </a:lnSpc>
              <a:buClr>
                <a:srgbClr val="E33669"/>
              </a:buClr>
            </a:pPr>
            <a:r>
              <a:rPr lang="ru-RU" sz="1600" dirty="0">
                <a:latin typeface="Proxima Nova Rg" panose="02000506030000020004" charset="0"/>
              </a:rPr>
              <a:t>Не предлагают </a:t>
            </a:r>
            <a:r>
              <a:rPr lang="en-US" sz="1600" dirty="0">
                <a:latin typeface="Proxima Nova Rg" panose="02000506030000020004" charset="0"/>
              </a:rPr>
              <a:t>action-plan </a:t>
            </a:r>
            <a:r>
              <a:rPr lang="ru-RU" sz="1600" dirty="0">
                <a:latin typeface="Proxima Nova Rg" panose="02000506030000020004" charset="0"/>
              </a:rPr>
              <a:t>по работе с каждым сотрудником.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07" y="1970812"/>
            <a:ext cx="409266" cy="409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666" y="1970812"/>
            <a:ext cx="438890" cy="43889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27" y="1970812"/>
            <a:ext cx="464457" cy="4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762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6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20">
            <a:extLst>
              <a:ext uri="{FF2B5EF4-FFF2-40B4-BE49-F238E27FC236}">
                <a16:creationId xmlns:a16="http://schemas.microsoft.com/office/drawing/2014/main" id="{43D5A9AB-5D3C-B64F-1A23-00622C3A1781}"/>
              </a:ext>
            </a:extLst>
          </p:cNvPr>
          <p:cNvSpPr/>
          <p:nvPr/>
        </p:nvSpPr>
        <p:spPr bwMode="auto">
          <a:xfrm>
            <a:off x="3192093" y="3554894"/>
            <a:ext cx="2160000" cy="2160000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0">
            <a:extLst>
              <a:ext uri="{FF2B5EF4-FFF2-40B4-BE49-F238E27FC236}">
                <a16:creationId xmlns:a16="http://schemas.microsoft.com/office/drawing/2014/main" id="{43D5A9AB-5D3C-B64F-1A23-00622C3A1781}"/>
              </a:ext>
            </a:extLst>
          </p:cNvPr>
          <p:cNvSpPr/>
          <p:nvPr/>
        </p:nvSpPr>
        <p:spPr bwMode="auto">
          <a:xfrm>
            <a:off x="534411" y="3554894"/>
            <a:ext cx="2160000" cy="2160000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/>
          </p:cNvSpPr>
          <p:nvPr/>
        </p:nvSpPr>
        <p:spPr bwMode="auto">
          <a:xfrm>
            <a:off x="534669" y="207985"/>
            <a:ext cx="8892059" cy="699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latin typeface="Proxima Nova Rg"/>
              </a:rPr>
              <a:t>Организации активно </a:t>
            </a:r>
            <a:r>
              <a:rPr lang="ru-RU" sz="2800" b="1" dirty="0">
                <a:solidFill>
                  <a:srgbClr val="8064A2"/>
                </a:solidFill>
                <a:latin typeface="Proxima Nova Rg"/>
              </a:rPr>
              <a:t>измеряют мотивацию </a:t>
            </a:r>
            <a:r>
              <a:rPr lang="ru-RU" sz="2800" dirty="0">
                <a:latin typeface="Proxima Nova Rg"/>
              </a:rPr>
              <a:t>сотрудников</a:t>
            </a:r>
            <a:endParaRPr lang="ru-RU" sz="2800" dirty="0">
              <a:latin typeface="Proxima Nova Rg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91897" y="3691891"/>
            <a:ext cx="28041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Proxima Nova Rg" panose="02000506030000020004" charset="0"/>
              </a:rPr>
              <a:t>Необходимо оценивать содержание мотивации сотрудника, чтобы повысить его результативность и предотвратить уход из организации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91699" y="6450602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3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860" y="1763722"/>
            <a:ext cx="4163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8064A2"/>
              </a:buClr>
            </a:pPr>
            <a:r>
              <a:rPr lang="ru-RU" dirty="0">
                <a:latin typeface="Proxima Nova Rg" panose="02000506030000020004" charset="0"/>
              </a:rPr>
              <a:t>Согласно исследованию ЭКОПСИ, опросники мотивации — </a:t>
            </a:r>
            <a:r>
              <a:rPr lang="ru-RU" b="1" dirty="0">
                <a:solidFill>
                  <a:srgbClr val="8064A2"/>
                </a:solidFill>
                <a:latin typeface="Proxima Nova Rg" panose="02000506030000020004" charset="0"/>
              </a:rPr>
              <a:t>тренд в оценке персонала</a:t>
            </a:r>
            <a:endParaRPr lang="ru-RU" dirty="0">
              <a:latin typeface="Proxima Nova Rg" panose="02000506030000020004" charset="0"/>
            </a:endParaRPr>
          </a:p>
          <a:p>
            <a:pPr marL="285750" indent="-285750" algn="ctr">
              <a:buClr>
                <a:srgbClr val="8064A2"/>
              </a:buClr>
              <a:buFont typeface="Arial" panose="020B0604020202020204" pitchFamily="34" charset="0"/>
              <a:buChar char="•"/>
            </a:pPr>
            <a:endParaRPr lang="ru-RU" dirty="0">
              <a:latin typeface="Proxima Nova Rg" panose="02000506030000020004" charset="0"/>
            </a:endParaRPr>
          </a:p>
          <a:p>
            <a:pPr marL="285750" indent="-285750" algn="ctr">
              <a:buClr>
                <a:srgbClr val="8064A2"/>
              </a:buClr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charset="0"/>
            </a:endParaRPr>
          </a:p>
          <a:p>
            <a:pPr algn="ctr"/>
            <a:endParaRPr lang="en-US" dirty="0">
              <a:latin typeface="Proxima Nova Rg" panose="02000506030000020004" charset="0"/>
            </a:endParaRPr>
          </a:p>
          <a:p>
            <a:pPr algn="ctr"/>
            <a:endParaRPr lang="ru-RU" dirty="0">
              <a:latin typeface="Proxima Nova Rg" panose="0200050603000002000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0537" y="3720337"/>
            <a:ext cx="20552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8064A2"/>
              </a:buClr>
            </a:pPr>
            <a:r>
              <a:rPr lang="ru-RU" sz="1400" dirty="0">
                <a:latin typeface="Proxima Nova Rg" panose="02000506030000020004" charset="0"/>
              </a:rPr>
              <a:t>Организации планируют уделять больше времени внедрению опросников мотивации в процессы подбора и развития сотрудников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4957" y="3759719"/>
            <a:ext cx="20589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8064A2"/>
              </a:buClr>
            </a:pPr>
            <a:r>
              <a:rPr lang="ru-RU" sz="1400" dirty="0">
                <a:latin typeface="Proxima Nova Rg" panose="02000506030000020004" charset="0"/>
              </a:rPr>
              <a:t>Организации заинтересованы в выявлении вовлеченных сотрудников и изучении их основных «драйверов»</a:t>
            </a:r>
            <a:endParaRPr lang="en-US" sz="1400" dirty="0">
              <a:latin typeface="Proxima Nova Rg" panose="0200050603000002000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760308" y="2713659"/>
            <a:ext cx="327547" cy="573341"/>
          </a:xfrm>
          <a:prstGeom prst="straightConnector1">
            <a:avLst/>
          </a:prstGeom>
          <a:ln>
            <a:solidFill>
              <a:srgbClr val="8064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 bwMode="auto">
          <a:xfrm>
            <a:off x="3638008" y="2713659"/>
            <a:ext cx="327547" cy="573341"/>
          </a:xfrm>
          <a:prstGeom prst="straightConnector1">
            <a:avLst/>
          </a:prstGeom>
          <a:ln>
            <a:solidFill>
              <a:srgbClr val="8064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94E61D-07CC-A16C-88EE-4337283FE2B4}"/>
              </a:ext>
            </a:extLst>
          </p:cNvPr>
          <p:cNvSpPr/>
          <p:nvPr/>
        </p:nvSpPr>
        <p:spPr bwMode="auto">
          <a:xfrm>
            <a:off x="478591" y="6334780"/>
            <a:ext cx="5370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Proxima Nova Rg"/>
              </a:rPr>
              <a:t>Исследование «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Proxima Nova Rg"/>
                <a:hlinkClick r:id="rId3"/>
              </a:rPr>
              <a:t>Будущее оценки персонала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Proxima Nova Rg"/>
              </a:rPr>
              <a:t>» от ЭКОПСИ, 2022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10325" y="1782933"/>
            <a:ext cx="1080000" cy="1080000"/>
          </a:xfrm>
          <a:prstGeom prst="rect">
            <a:avLst/>
          </a:prstGeom>
          <a:solidFill>
            <a:srgbClr val="5BB3C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016835" y="2892818"/>
            <a:ext cx="1080000" cy="1080000"/>
          </a:xfrm>
          <a:prstGeom prst="rect">
            <a:avLst/>
          </a:prstGeom>
          <a:solidFill>
            <a:srgbClr val="5BB3C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021924" y="1782933"/>
            <a:ext cx="1080000" cy="1080000"/>
          </a:xfrm>
          <a:prstGeom prst="rect">
            <a:avLst/>
          </a:prstGeom>
          <a:solidFill>
            <a:srgbClr val="5BB3C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910325" y="2895821"/>
            <a:ext cx="1080000" cy="1080000"/>
          </a:xfrm>
          <a:prstGeom prst="rect">
            <a:avLst/>
          </a:prstGeom>
          <a:solidFill>
            <a:srgbClr val="5BB3C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8224147" y="1782933"/>
            <a:ext cx="1080000" cy="1080000"/>
          </a:xfrm>
          <a:prstGeom prst="rect">
            <a:avLst/>
          </a:prstGeom>
          <a:solidFill>
            <a:srgbClr val="00CD7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9330657" y="2892818"/>
            <a:ext cx="1080000" cy="1080000"/>
          </a:xfrm>
          <a:prstGeom prst="rect">
            <a:avLst/>
          </a:prstGeom>
          <a:solidFill>
            <a:srgbClr val="00CD7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9330657" y="1782933"/>
            <a:ext cx="1080000" cy="1080000"/>
          </a:xfrm>
          <a:prstGeom prst="rect">
            <a:avLst/>
          </a:prstGeom>
          <a:solidFill>
            <a:srgbClr val="00CD7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8219058" y="2892818"/>
            <a:ext cx="1080000" cy="1080000"/>
          </a:xfrm>
          <a:prstGeom prst="rect">
            <a:avLst/>
          </a:prstGeom>
          <a:solidFill>
            <a:srgbClr val="00CD7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907638" y="4093483"/>
            <a:ext cx="1080000" cy="1080000"/>
          </a:xfrm>
          <a:prstGeom prst="rect">
            <a:avLst/>
          </a:prstGeom>
          <a:solidFill>
            <a:srgbClr val="E3366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7017942" y="5212088"/>
            <a:ext cx="1080000" cy="1080000"/>
          </a:xfrm>
          <a:prstGeom prst="rect">
            <a:avLst/>
          </a:prstGeom>
          <a:solidFill>
            <a:srgbClr val="E3366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7019237" y="4093483"/>
            <a:ext cx="1080000" cy="1080000"/>
          </a:xfrm>
          <a:prstGeom prst="rect">
            <a:avLst/>
          </a:prstGeom>
          <a:solidFill>
            <a:srgbClr val="E3366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907638" y="5212088"/>
            <a:ext cx="1080000" cy="1080000"/>
          </a:xfrm>
          <a:prstGeom prst="rect">
            <a:avLst/>
          </a:prstGeom>
          <a:solidFill>
            <a:srgbClr val="E3366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8219058" y="4093483"/>
            <a:ext cx="1080000" cy="1080000"/>
          </a:xfrm>
          <a:prstGeom prst="rect">
            <a:avLst/>
          </a:prstGeom>
          <a:solidFill>
            <a:srgbClr val="8064A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9330657" y="5214390"/>
            <a:ext cx="1080000" cy="1080000"/>
          </a:xfrm>
          <a:prstGeom prst="rect">
            <a:avLst/>
          </a:prstGeom>
          <a:solidFill>
            <a:srgbClr val="8064A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9330657" y="4093483"/>
            <a:ext cx="1080000" cy="1080000"/>
          </a:xfrm>
          <a:prstGeom prst="rect">
            <a:avLst/>
          </a:prstGeom>
          <a:solidFill>
            <a:srgbClr val="8064A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8219058" y="5212088"/>
            <a:ext cx="1080000" cy="1080000"/>
          </a:xfrm>
          <a:prstGeom prst="rect">
            <a:avLst/>
          </a:prstGeom>
          <a:solidFill>
            <a:srgbClr val="8064A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8158985" y="1614219"/>
            <a:ext cx="4003" cy="4677869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 bwMode="auto">
          <a:xfrm flipV="1">
            <a:off x="5917651" y="4029318"/>
            <a:ext cx="4673068" cy="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782217" y="1152554"/>
            <a:ext cx="2758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Proxima Nova Rg" panose="02000506030000020004" charset="0"/>
              </a:rPr>
              <a:t>Процент компаний, которые будут внедрять инструмент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852077" y="3407512"/>
            <a:ext cx="1190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Proxima Nova Rg" panose="02000506030000020004" charset="0"/>
              </a:rPr>
              <a:t>Процент компаний, которые будут использовать инструмент чаще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6278047" y="4682267"/>
            <a:ext cx="1652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Опросники деструкторов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123573" y="5208155"/>
            <a:ext cx="26986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Неструктурированное интервью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6588429" y="5602646"/>
            <a:ext cx="26986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Сбор рекомендаций</a:t>
            </a: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6611771" y="5858095"/>
            <a:ext cx="26986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Оценка по резюме</a:t>
            </a:r>
          </a:p>
        </p:txBody>
      </p:sp>
      <p:sp>
        <p:nvSpPr>
          <p:cNvPr id="47" name="Овал 46"/>
          <p:cNvSpPr/>
          <p:nvPr/>
        </p:nvSpPr>
        <p:spPr>
          <a:xfrm>
            <a:off x="7934567" y="4798311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 bwMode="auto">
          <a:xfrm>
            <a:off x="6397282" y="5310289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 bwMode="auto">
          <a:xfrm>
            <a:off x="7203346" y="5699831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 bwMode="auto">
          <a:xfrm>
            <a:off x="7292298" y="5958214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8338320" y="5784531"/>
            <a:ext cx="21715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Оценка руководителем</a:t>
            </a:r>
          </a:p>
        </p:txBody>
      </p:sp>
      <p:sp>
        <p:nvSpPr>
          <p:cNvPr id="53" name="Овал 52"/>
          <p:cNvSpPr/>
          <p:nvPr/>
        </p:nvSpPr>
        <p:spPr bwMode="auto">
          <a:xfrm>
            <a:off x="8606753" y="5877027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8282476" y="5325508"/>
            <a:ext cx="21431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Личностные опросники</a:t>
            </a:r>
          </a:p>
        </p:txBody>
      </p:sp>
      <p:sp>
        <p:nvSpPr>
          <p:cNvPr id="55" name="Овал 54"/>
          <p:cNvSpPr/>
          <p:nvPr/>
        </p:nvSpPr>
        <p:spPr bwMode="auto">
          <a:xfrm>
            <a:off x="8529423" y="5425695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8651191" y="5057588"/>
            <a:ext cx="24803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Индивидуальный ассессмент</a:t>
            </a:r>
          </a:p>
        </p:txBody>
      </p:sp>
      <p:sp>
        <p:nvSpPr>
          <p:cNvPr id="59" name="Овал 58"/>
          <p:cNvSpPr/>
          <p:nvPr/>
        </p:nvSpPr>
        <p:spPr bwMode="auto">
          <a:xfrm>
            <a:off x="8924248" y="5146458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7985739" y="4878061"/>
            <a:ext cx="31521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Тесты интеллектуальных способностей</a:t>
            </a:r>
          </a:p>
        </p:txBody>
      </p:sp>
      <p:sp>
        <p:nvSpPr>
          <p:cNvPr id="61" name="Овал 60"/>
          <p:cNvSpPr/>
          <p:nvPr/>
        </p:nvSpPr>
        <p:spPr bwMode="auto">
          <a:xfrm>
            <a:off x="8313759" y="4968190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 bwMode="auto">
          <a:xfrm>
            <a:off x="9497829" y="4428223"/>
            <a:ext cx="1577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Структурированное интервью</a:t>
            </a:r>
          </a:p>
        </p:txBody>
      </p:sp>
      <p:sp>
        <p:nvSpPr>
          <p:cNvPr id="65" name="Овал 64"/>
          <p:cNvSpPr/>
          <p:nvPr/>
        </p:nvSpPr>
        <p:spPr bwMode="auto">
          <a:xfrm>
            <a:off x="9462643" y="4532938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9055416" y="4252291"/>
            <a:ext cx="10939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Кейс-тесты</a:t>
            </a:r>
          </a:p>
        </p:txBody>
      </p:sp>
      <p:sp>
        <p:nvSpPr>
          <p:cNvPr id="67" name="Овал 66"/>
          <p:cNvSpPr/>
          <p:nvPr/>
        </p:nvSpPr>
        <p:spPr bwMode="auto">
          <a:xfrm>
            <a:off x="9136217" y="4341478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8829212" y="4131525"/>
            <a:ext cx="10939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Тесты знаний</a:t>
            </a:r>
          </a:p>
        </p:txBody>
      </p:sp>
      <p:sp>
        <p:nvSpPr>
          <p:cNvPr id="69" name="Овал 68"/>
          <p:cNvSpPr/>
          <p:nvPr/>
        </p:nvSpPr>
        <p:spPr bwMode="auto">
          <a:xfrm>
            <a:off x="8910013" y="4220712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8507369" y="3749631"/>
            <a:ext cx="10939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Центры оценки</a:t>
            </a:r>
          </a:p>
        </p:txBody>
      </p:sp>
      <p:sp>
        <p:nvSpPr>
          <p:cNvPr id="71" name="Овал 70"/>
          <p:cNvSpPr/>
          <p:nvPr/>
        </p:nvSpPr>
        <p:spPr bwMode="auto">
          <a:xfrm>
            <a:off x="8482472" y="3839350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8664922" y="3509374"/>
            <a:ext cx="15925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Опросники ценностей</a:t>
            </a:r>
          </a:p>
        </p:txBody>
      </p:sp>
      <p:sp>
        <p:nvSpPr>
          <p:cNvPr id="73" name="Овал 72"/>
          <p:cNvSpPr/>
          <p:nvPr/>
        </p:nvSpPr>
        <p:spPr bwMode="auto">
          <a:xfrm>
            <a:off x="8694350" y="3614644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8606753" y="3145902"/>
            <a:ext cx="18039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Опросники мотивации</a:t>
            </a:r>
          </a:p>
        </p:txBody>
      </p:sp>
      <p:sp>
        <p:nvSpPr>
          <p:cNvPr id="81" name="Овал 80"/>
          <p:cNvSpPr/>
          <p:nvPr/>
        </p:nvSpPr>
        <p:spPr bwMode="auto">
          <a:xfrm>
            <a:off x="9765447" y="2220917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8540972" y="2993922"/>
            <a:ext cx="18701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Тесты оценки потенциала</a:t>
            </a:r>
          </a:p>
        </p:txBody>
      </p:sp>
      <p:sp>
        <p:nvSpPr>
          <p:cNvPr id="77" name="Овал 76"/>
          <p:cNvSpPr/>
          <p:nvPr/>
        </p:nvSpPr>
        <p:spPr bwMode="auto">
          <a:xfrm>
            <a:off x="8575228" y="3083641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8916912" y="2694674"/>
            <a:ext cx="18701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Опросы 360 градусов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260EBDD-0B93-8C39-CCDB-0D8FC87C0A38}"/>
              </a:ext>
            </a:extLst>
          </p:cNvPr>
          <p:cNvSpPr/>
          <p:nvPr/>
        </p:nvSpPr>
        <p:spPr>
          <a:xfrm>
            <a:off x="8514664" y="3180576"/>
            <a:ext cx="174170" cy="174170"/>
          </a:xfrm>
          <a:prstGeom prst="roundRect">
            <a:avLst/>
          </a:prstGeom>
          <a:solidFill>
            <a:srgbClr val="00C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Proxima Nova Rg" panose="02000506030000020004" pitchFamily="2" charset="0"/>
              </a:rPr>
              <a:t>!</a:t>
            </a:r>
          </a:p>
        </p:txBody>
      </p:sp>
      <p:sp>
        <p:nvSpPr>
          <p:cNvPr id="79" name="Овал 78"/>
          <p:cNvSpPr/>
          <p:nvPr/>
        </p:nvSpPr>
        <p:spPr bwMode="auto">
          <a:xfrm>
            <a:off x="9076535" y="2799625"/>
            <a:ext cx="53043" cy="54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9643373" y="2131198"/>
            <a:ext cx="18701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Proxima Nova Rg" panose="02000506030000020004" charset="0"/>
              </a:rPr>
              <a:t>Опросники выгорания</a:t>
            </a:r>
          </a:p>
        </p:txBody>
      </p:sp>
    </p:spTree>
    <p:extLst>
      <p:ext uri="{BB962C8B-B14F-4D97-AF65-F5344CB8AC3E}">
        <p14:creationId xmlns:p14="http://schemas.microsoft.com/office/powerpoint/2010/main" val="4158437419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4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0A45E19-1D0A-8079-1A76-10347023217E}"/>
              </a:ext>
            </a:extLst>
          </p:cNvPr>
          <p:cNvSpPr/>
          <p:nvPr/>
        </p:nvSpPr>
        <p:spPr bwMode="auto">
          <a:xfrm>
            <a:off x="4606423" y="1637544"/>
            <a:ext cx="3299465" cy="3997073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2D4E4A3-C713-F1AA-3671-58EC072FB958}"/>
              </a:ext>
            </a:extLst>
          </p:cNvPr>
          <p:cNvSpPr/>
          <p:nvPr/>
        </p:nvSpPr>
        <p:spPr bwMode="auto">
          <a:xfrm>
            <a:off x="8370035" y="1637544"/>
            <a:ext cx="3299465" cy="3997073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/>
          </p:cNvSpPr>
          <p:nvPr/>
        </p:nvSpPr>
        <p:spPr bwMode="auto">
          <a:xfrm>
            <a:off x="660135" y="172208"/>
            <a:ext cx="8892059" cy="699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latin typeface="Proxima Nova Rg"/>
              </a:rPr>
              <a:t>Для исследования мотивации сотрудника есть </a:t>
            </a:r>
            <a:r>
              <a:rPr lang="ru-RU" sz="2800" b="1" dirty="0">
                <a:solidFill>
                  <a:srgbClr val="8064A2"/>
                </a:solidFill>
                <a:latin typeface="Proxima Nova Rg"/>
              </a:rPr>
              <a:t>опросник </a:t>
            </a:r>
            <a:r>
              <a:rPr lang="en-US" sz="2800" b="1" dirty="0">
                <a:solidFill>
                  <a:srgbClr val="8064A2"/>
                </a:solidFill>
                <a:latin typeface="Proxima Nova Rg"/>
              </a:rPr>
              <a:t>Engage</a:t>
            </a:r>
            <a:endParaRPr lang="ru-RU" sz="2800" b="1" dirty="0">
              <a:solidFill>
                <a:srgbClr val="8064A2"/>
              </a:solidFill>
              <a:latin typeface="Proxima Nova Rg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6397209-2F45-A711-46C0-E861CC72912F}"/>
              </a:ext>
            </a:extLst>
          </p:cNvPr>
          <p:cNvSpPr/>
          <p:nvPr/>
        </p:nvSpPr>
        <p:spPr bwMode="auto">
          <a:xfrm>
            <a:off x="845617" y="1637544"/>
            <a:ext cx="3299465" cy="3997073"/>
          </a:xfrm>
          <a:prstGeom prst="roundRect">
            <a:avLst>
              <a:gd name="adj" fmla="val 3987"/>
            </a:avLst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/>
          <p:cNvSpPr>
            <a:spLocks/>
          </p:cNvSpPr>
          <p:nvPr/>
        </p:nvSpPr>
        <p:spPr bwMode="auto">
          <a:xfrm>
            <a:off x="1166417" y="3373014"/>
            <a:ext cx="2682476" cy="936937"/>
          </a:xfrm>
          <a:prstGeom prst="rect">
            <a:avLst/>
          </a:prstGeom>
        </p:spPr>
        <p:txBody>
          <a:bodyPr lIns="0" tIns="0"/>
          <a:lstStyle>
            <a:lvl1pPr marL="179388" indent="-179388" algn="l" defTabSz="455104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/>
              <a:buChar char="§"/>
              <a:defRPr sz="11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2263" indent="-134938" algn="l" defTabSz="358775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>
                  <a:lumMod val="50000"/>
                </a:schemeClr>
              </a:buClr>
              <a:buSzPct val="95000"/>
              <a:buFont typeface="Wingdings"/>
              <a:buChar char="§"/>
              <a:defRPr sz="105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11125" algn="l" defTabSz="455104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chemeClr val="tx1"/>
              </a:buClr>
              <a:buFont typeface="Arial"/>
              <a:buChar char="–"/>
              <a:defRPr sz="95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90488" algn="l" defTabSz="252156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>
                  <a:lumMod val="25000"/>
                </a:schemeClr>
              </a:buClr>
              <a:buFont typeface="Wingdings"/>
              <a:buChar char="§"/>
              <a:defRPr sz="800" i="1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374" indent="-272902" algn="l" defTabSz="455104">
              <a:lnSpc>
                <a:spcPct val="90000"/>
              </a:lnSpc>
              <a:spcBef>
                <a:spcPts val="604"/>
              </a:spcBef>
              <a:buClr>
                <a:schemeClr val="accent1"/>
              </a:buClr>
              <a:buFont typeface="Wingdings"/>
              <a:buChar char="§"/>
              <a:defRPr sz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8064A2"/>
              </a:buClr>
              <a:buNone/>
              <a:defRPr/>
            </a:pPr>
            <a:r>
              <a:rPr lang="ru-RU" sz="1400" b="1" dirty="0">
                <a:solidFill>
                  <a:srgbClr val="E33669"/>
                </a:solidFill>
                <a:latin typeface="Proxima Nova Rg"/>
              </a:rPr>
              <a:t>Комплексная модель</a:t>
            </a:r>
            <a:endParaRPr sz="1400" dirty="0">
              <a:solidFill>
                <a:srgbClr val="E33669"/>
              </a:solidFill>
            </a:endParaRPr>
          </a:p>
          <a:p>
            <a:pPr marL="0" indent="0" algn="ctr">
              <a:lnSpc>
                <a:spcPct val="100000"/>
              </a:lnSpc>
              <a:buClr>
                <a:srgbClr val="8064A2"/>
              </a:buClr>
              <a:buNone/>
              <a:defRPr/>
            </a:pPr>
            <a:r>
              <a:rPr lang="ru-RU" sz="1400" dirty="0">
                <a:latin typeface="Proxima Nova Rg"/>
              </a:rPr>
              <a:t>Возможность оценить</a:t>
            </a:r>
            <a:br>
              <a:rPr lang="ru-RU" sz="1400" dirty="0">
                <a:latin typeface="Proxima Nova Rg"/>
              </a:rPr>
            </a:br>
            <a:r>
              <a:rPr lang="ru-RU" sz="1400" dirty="0">
                <a:latin typeface="Proxima Nova Rg"/>
              </a:rPr>
              <a:t>12 факторов мотивации, чтобы составить полное представление о структуре мотивации сотрудника</a:t>
            </a:r>
          </a:p>
          <a:p>
            <a:pPr marL="0" indent="0" algn="ctr">
              <a:lnSpc>
                <a:spcPct val="100000"/>
              </a:lnSpc>
              <a:buClr>
                <a:srgbClr val="8064A2"/>
              </a:buClr>
              <a:buNone/>
              <a:defRPr/>
            </a:pPr>
            <a:endParaRPr lang="ru-RU" sz="1400" dirty="0">
              <a:latin typeface="Proxima Nova Rg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1F2DBFC-8EE0-2EB6-974F-F56F479720A3}"/>
              </a:ext>
            </a:extLst>
          </p:cNvPr>
          <p:cNvSpPr/>
          <p:nvPr/>
        </p:nvSpPr>
        <p:spPr bwMode="auto">
          <a:xfrm>
            <a:off x="1828090" y="2050514"/>
            <a:ext cx="1140713" cy="1140713"/>
          </a:xfrm>
          <a:prstGeom prst="ellipse">
            <a:avLst/>
          </a:prstGeom>
          <a:solidFill>
            <a:srgbClr val="E33669">
              <a:alpha val="40000"/>
            </a:srgbClr>
          </a:solidFill>
          <a:ln>
            <a:noFill/>
          </a:ln>
          <a:effectLst>
            <a:outerShdw blurRad="1778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D4CE4AA5-F827-26B6-D702-7501917CF2D0}"/>
              </a:ext>
            </a:extLst>
          </p:cNvPr>
          <p:cNvSpPr/>
          <p:nvPr/>
        </p:nvSpPr>
        <p:spPr bwMode="auto">
          <a:xfrm>
            <a:off x="9552904" y="2079707"/>
            <a:ext cx="1140713" cy="1140713"/>
          </a:xfrm>
          <a:prstGeom prst="ellipse">
            <a:avLst/>
          </a:prstGeom>
          <a:solidFill>
            <a:srgbClr val="5BB3CA">
              <a:alpha val="40000"/>
            </a:srgbClr>
          </a:solidFill>
          <a:ln>
            <a:noFill/>
          </a:ln>
          <a:effectLst>
            <a:outerShdw blurRad="1778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>
            <a:spLocks/>
          </p:cNvSpPr>
          <p:nvPr/>
        </p:nvSpPr>
        <p:spPr bwMode="auto">
          <a:xfrm>
            <a:off x="8754822" y="3373013"/>
            <a:ext cx="2736877" cy="1650032"/>
          </a:xfrm>
          <a:prstGeom prst="rect">
            <a:avLst/>
          </a:prstGeom>
        </p:spPr>
        <p:txBody>
          <a:bodyPr lIns="0" tIns="0"/>
          <a:lstStyle>
            <a:lvl1pPr marL="179388" indent="-179388" algn="l" defTabSz="455104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/>
              <a:buChar char="§"/>
              <a:defRPr sz="11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2263" indent="-134938" algn="l" defTabSz="358775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>
                  <a:lumMod val="50000"/>
                </a:schemeClr>
              </a:buClr>
              <a:buSzPct val="95000"/>
              <a:buFont typeface="Wingdings"/>
              <a:buChar char="§"/>
              <a:defRPr sz="105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11125" algn="l" defTabSz="455104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chemeClr val="tx1"/>
              </a:buClr>
              <a:buFont typeface="Arial"/>
              <a:buChar char="–"/>
              <a:defRPr sz="95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90488" algn="l" defTabSz="252156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>
                  <a:lumMod val="25000"/>
                </a:schemeClr>
              </a:buClr>
              <a:buFont typeface="Wingdings"/>
              <a:buChar char="§"/>
              <a:defRPr sz="800" i="1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374" indent="-272902" algn="l" defTabSz="455104">
              <a:lnSpc>
                <a:spcPct val="90000"/>
              </a:lnSpc>
              <a:spcBef>
                <a:spcPts val="604"/>
              </a:spcBef>
              <a:buClr>
                <a:schemeClr val="accent1"/>
              </a:buClr>
              <a:buFont typeface="Wingdings"/>
              <a:buChar char="§"/>
              <a:defRPr sz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8064A2"/>
              </a:buClr>
              <a:buNone/>
              <a:defRPr/>
            </a:pPr>
            <a:r>
              <a:rPr lang="ru-RU" sz="1400" b="1" dirty="0">
                <a:solidFill>
                  <a:srgbClr val="5BB3CA"/>
                </a:solidFill>
                <a:latin typeface="Proxima Nova Rg"/>
              </a:rPr>
              <a:t>Защита от обмана</a:t>
            </a:r>
            <a:endParaRPr sz="1400" dirty="0">
              <a:solidFill>
                <a:srgbClr val="5BB3CA"/>
              </a:solidFill>
            </a:endParaRPr>
          </a:p>
          <a:p>
            <a:pPr marL="0" indent="0" algn="ctr">
              <a:lnSpc>
                <a:spcPct val="100000"/>
              </a:lnSpc>
              <a:buClr>
                <a:srgbClr val="8064A2"/>
              </a:buClr>
              <a:buNone/>
              <a:defRPr/>
            </a:pPr>
            <a:r>
              <a:rPr lang="ru-RU" sz="1400" dirty="0">
                <a:latin typeface="Proxima Nova Rg"/>
              </a:rPr>
              <a:t>Опросник использует </a:t>
            </a:r>
            <a:r>
              <a:rPr lang="ru-RU" sz="1400" dirty="0" err="1">
                <a:latin typeface="Proxima Nova Rg"/>
              </a:rPr>
              <a:t>ипсативный</a:t>
            </a:r>
            <a:r>
              <a:rPr lang="ru-RU" sz="1400" dirty="0">
                <a:latin typeface="Proxima Nova Rg"/>
              </a:rPr>
              <a:t> формат вопросов, снижающий вероятность обмана и предоставления социально-желательных ответов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75117A34-5F56-2B75-1D82-1ED1FD58E53F}"/>
              </a:ext>
            </a:extLst>
          </p:cNvPr>
          <p:cNvSpPr/>
          <p:nvPr/>
        </p:nvSpPr>
        <p:spPr bwMode="auto">
          <a:xfrm>
            <a:off x="5738236" y="2082823"/>
            <a:ext cx="1140713" cy="1140713"/>
          </a:xfrm>
          <a:prstGeom prst="ellipse">
            <a:avLst/>
          </a:prstGeom>
          <a:solidFill>
            <a:srgbClr val="8064A2">
              <a:alpha val="40000"/>
            </a:srgbClr>
          </a:solidFill>
          <a:ln>
            <a:noFill/>
          </a:ln>
          <a:effectLst>
            <a:outerShdw blurRad="1778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>
            <a:spLocks/>
          </p:cNvSpPr>
          <p:nvPr/>
        </p:nvSpPr>
        <p:spPr bwMode="auto">
          <a:xfrm>
            <a:off x="4922952" y="3373013"/>
            <a:ext cx="2771279" cy="1650032"/>
          </a:xfrm>
          <a:prstGeom prst="rect">
            <a:avLst/>
          </a:prstGeom>
        </p:spPr>
        <p:txBody>
          <a:bodyPr lIns="0" tIns="0"/>
          <a:lstStyle>
            <a:lvl1pPr marL="179388" indent="-179388" algn="l" defTabSz="455104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/>
              <a:buChar char="§"/>
              <a:defRPr sz="110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2263" indent="-134938" algn="l" defTabSz="358775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bg2">
                  <a:lumMod val="50000"/>
                </a:schemeClr>
              </a:buClr>
              <a:buSzPct val="95000"/>
              <a:buFont typeface="Wingdings"/>
              <a:buChar char="§"/>
              <a:defRPr sz="105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11125" algn="l" defTabSz="455104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chemeClr val="tx1"/>
              </a:buClr>
              <a:buFont typeface="Arial"/>
              <a:buChar char="–"/>
              <a:defRPr sz="950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90488" algn="l" defTabSz="252156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2">
                  <a:lumMod val="25000"/>
                </a:schemeClr>
              </a:buClr>
              <a:buFont typeface="Wingdings"/>
              <a:buChar char="§"/>
              <a:defRPr sz="800" i="1" spc="4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2374" indent="-272902" algn="l" defTabSz="455104">
              <a:lnSpc>
                <a:spcPct val="90000"/>
              </a:lnSpc>
              <a:spcBef>
                <a:spcPts val="604"/>
              </a:spcBef>
              <a:buClr>
                <a:schemeClr val="accent1"/>
              </a:buClr>
              <a:buFont typeface="Wingdings"/>
              <a:buChar char="§"/>
              <a:defRPr sz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1533" indent="-113777" algn="l" defTabSz="455104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9086" indent="-113777" algn="l" defTabSz="455104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635" indent="-113777" algn="l" defTabSz="455104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34188" indent="-113777" algn="l" defTabSz="455104">
              <a:lnSpc>
                <a:spcPct val="90000"/>
              </a:lnSpc>
              <a:spcBef>
                <a:spcPts val="250"/>
              </a:spcBef>
              <a:buFont typeface="Arial"/>
              <a:buChar char="•"/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8064A2"/>
              </a:buClr>
              <a:buNone/>
              <a:defRPr/>
            </a:pPr>
            <a:r>
              <a:rPr lang="ru-RU" sz="1400" b="1" dirty="0">
                <a:solidFill>
                  <a:srgbClr val="8064A2"/>
                </a:solidFill>
                <a:latin typeface="Proxima Nova Rg"/>
              </a:rPr>
              <a:t>Работа с мотивацией</a:t>
            </a:r>
            <a:endParaRPr sz="1400" dirty="0">
              <a:solidFill>
                <a:srgbClr val="8064A2"/>
              </a:solidFill>
            </a:endParaRPr>
          </a:p>
          <a:p>
            <a:pPr marL="0" indent="0" algn="ctr">
              <a:lnSpc>
                <a:spcPct val="100000"/>
              </a:lnSpc>
              <a:buClr>
                <a:srgbClr val="8064A2"/>
              </a:buClr>
              <a:buNone/>
              <a:defRPr/>
            </a:pPr>
            <a:r>
              <a:rPr lang="ru-RU" sz="1400" dirty="0">
                <a:latin typeface="Proxima Nova Rg"/>
              </a:rPr>
              <a:t>Рекомендации позволяют повысить мотивацию</a:t>
            </a:r>
            <a:br>
              <a:rPr lang="ru-RU" sz="1400" dirty="0">
                <a:latin typeface="Proxima Nova Rg"/>
              </a:rPr>
            </a:br>
            <a:r>
              <a:rPr lang="ru-RU" sz="1400" dirty="0">
                <a:latin typeface="Proxima Nova Rg"/>
              </a:rPr>
              <a:t>и вовлеченность, предотвратить уход</a:t>
            </a:r>
            <a:br>
              <a:rPr lang="ru-RU" sz="1400" dirty="0">
                <a:latin typeface="Proxima Nova Rg"/>
              </a:rPr>
            </a:br>
            <a:r>
              <a:rPr lang="ru-RU" sz="1400" dirty="0">
                <a:latin typeface="Proxima Nova Rg"/>
              </a:rPr>
              <a:t>из компании</a:t>
            </a:r>
          </a:p>
        </p:txBody>
      </p:sp>
      <p:pic>
        <p:nvPicPr>
          <p:cNvPr id="11" name="Рисунок 10" descr="В яблочко контур">
            <a:extLst>
              <a:ext uri="{FF2B5EF4-FFF2-40B4-BE49-F238E27FC236}">
                <a16:creationId xmlns:a16="http://schemas.microsoft.com/office/drawing/2014/main" id="{77E7AABF-CFB6-638B-CB46-2F92E069B7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1392" y="2195979"/>
            <a:ext cx="914400" cy="914400"/>
          </a:xfrm>
          <a:prstGeom prst="rect">
            <a:avLst/>
          </a:prstGeom>
        </p:spPr>
      </p:pic>
      <p:pic>
        <p:nvPicPr>
          <p:cNvPr id="14" name="Рисунок 13" descr="Галочка на щите контур">
            <a:extLst>
              <a:ext uri="{FF2B5EF4-FFF2-40B4-BE49-F238E27FC236}">
                <a16:creationId xmlns:a16="http://schemas.microsoft.com/office/drawing/2014/main" id="{7079F54A-F98C-0233-EB84-42429274A4F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66060" y="2192863"/>
            <a:ext cx="914400" cy="914400"/>
          </a:xfrm>
          <a:prstGeom prst="rect">
            <a:avLst/>
          </a:prstGeom>
        </p:spPr>
      </p:pic>
      <p:pic>
        <p:nvPicPr>
          <p:cNvPr id="18" name="Рисунок 17" descr="Пирамида с уровнями контур">
            <a:extLst>
              <a:ext uri="{FF2B5EF4-FFF2-40B4-BE49-F238E27FC236}">
                <a16:creationId xmlns:a16="http://schemas.microsoft.com/office/drawing/2014/main" id="{DC897DC3-B8D3-7B8C-E18D-6E9E0EF37B4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41246" y="2080376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91699" y="645060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3"/>
                </a:solidFill>
                <a:latin typeface="Proxima Nova Rg" panose="0200050603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0028509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10"/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30540</TotalTime>
  <Words>1168</Words>
  <Application>Microsoft Office PowerPoint</Application>
  <PresentationFormat>Широкоэкранный</PresentationFormat>
  <Paragraphs>210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Proxima Nova Rg</vt:lpstr>
      <vt:lpstr>Arial</vt:lpstr>
      <vt:lpstr>Tahoma</vt:lpstr>
      <vt:lpstr>Proxima Nova Lt</vt:lpstr>
      <vt:lpstr>PT Sans</vt:lpstr>
      <vt:lpstr>Calibri Light</vt:lpstr>
      <vt:lpstr>Calibri</vt:lpstr>
      <vt:lpstr>Wingdings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Zhuravleva Maria</cp:lastModifiedBy>
  <cp:revision>697</cp:revision>
  <dcterms:created xsi:type="dcterms:W3CDTF">2016-09-21T19:45:10Z</dcterms:created>
  <dcterms:modified xsi:type="dcterms:W3CDTF">2022-10-12T07:46:41Z</dcterms:modified>
</cp:coreProperties>
</file>